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9"/>
  </p:notesMasterIdLst>
  <p:sldIdLst>
    <p:sldId id="256" r:id="rId2"/>
    <p:sldId id="257" r:id="rId3"/>
    <p:sldId id="259" r:id="rId4"/>
    <p:sldId id="279" r:id="rId5"/>
    <p:sldId id="278" r:id="rId6"/>
    <p:sldId id="280" r:id="rId7"/>
    <p:sldId id="263" r:id="rId8"/>
    <p:sldId id="291" r:id="rId9"/>
    <p:sldId id="281" r:id="rId10"/>
    <p:sldId id="282" r:id="rId11"/>
    <p:sldId id="286" r:id="rId12"/>
    <p:sldId id="284" r:id="rId13"/>
    <p:sldId id="287" r:id="rId14"/>
    <p:sldId id="276" r:id="rId15"/>
    <p:sldId id="288" r:id="rId16"/>
    <p:sldId id="289" r:id="rId17"/>
    <p:sldId id="290" r:id="rId1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6" roundtripDataSignature="AMtx7mhhZMGI6BuIQe68KfstwOF+o0AhS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2298"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customschemas.google.com/relationships/presentationmetadata" Target="meta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10.png>
</file>

<file path=ppt/media/image12.png>
</file>

<file path=ppt/media/image13.png>
</file>

<file path=ppt/media/image130.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021115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626024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826319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3150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964914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779767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206785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550249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40728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436338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86556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42215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294990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104402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3" name="Google Shape;9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418149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빈 화면" type="blank">
  <p:cSld name="BLANK">
    <p:spTree>
      <p:nvGrpSpPr>
        <p:cNvPr id="1" name="Shape 11"/>
        <p:cNvGrpSpPr/>
        <p:nvPr/>
      </p:nvGrpSpPr>
      <p:grpSpPr>
        <a:xfrm>
          <a:off x="0" y="0"/>
          <a:ext cx="0" cy="0"/>
          <a:chOff x="0" y="0"/>
          <a:chExt cx="0" cy="0"/>
        </a:xfrm>
      </p:grpSpPr>
      <p:sp>
        <p:nvSpPr>
          <p:cNvPr id="12" name="Google Shape;1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제목 및 세로 텍스트" type="vertTx">
  <p:cSld name="VERTICAL_TEXT">
    <p:spTree>
      <p:nvGrpSpPr>
        <p:cNvPr id="1" name="Shape 68"/>
        <p:cNvGrpSpPr/>
        <p:nvPr/>
      </p:nvGrpSpPr>
      <p:grpSpPr>
        <a:xfrm>
          <a:off x="0" y="0"/>
          <a:ext cx="0" cy="0"/>
          <a:chOff x="0" y="0"/>
          <a:chExt cx="0" cy="0"/>
        </a:xfrm>
      </p:grpSpPr>
      <p:sp>
        <p:nvSpPr>
          <p:cNvPr id="69" name="Google Shape;69;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0"/>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세로 제목 및 텍스트" type="vertTitleAndTx">
  <p:cSld name="VERTICAL_TITLE_AND_VERTICAL_TEXT">
    <p:spTree>
      <p:nvGrpSpPr>
        <p:cNvPr id="1" name="Shape 74"/>
        <p:cNvGrpSpPr/>
        <p:nvPr/>
      </p:nvGrpSpPr>
      <p:grpSpPr>
        <a:xfrm>
          <a:off x="0" y="0"/>
          <a:ext cx="0" cy="0"/>
          <a:chOff x="0" y="0"/>
          <a:chExt cx="0" cy="0"/>
        </a:xfrm>
      </p:grpSpPr>
      <p:sp>
        <p:nvSpPr>
          <p:cNvPr id="75" name="Google Shape;75;p31"/>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1"/>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제목 슬라이드" type="title">
  <p:cSld name="TITLE">
    <p:spTree>
      <p:nvGrpSpPr>
        <p:cNvPr id="1" name="Shape 15"/>
        <p:cNvGrpSpPr/>
        <p:nvPr/>
      </p:nvGrpSpPr>
      <p:grpSpPr>
        <a:xfrm>
          <a:off x="0" y="0"/>
          <a:ext cx="0" cy="0"/>
          <a:chOff x="0" y="0"/>
          <a:chExt cx="0" cy="0"/>
        </a:xfrm>
      </p:grpSpPr>
      <p:sp>
        <p:nvSpPr>
          <p:cNvPr id="16" name="Google Shape;16;p2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제목 및 내용" type="obj">
  <p:cSld name="OBJECT">
    <p:spTree>
      <p:nvGrpSpPr>
        <p:cNvPr id="1" name="Shape 21"/>
        <p:cNvGrpSpPr/>
        <p:nvPr/>
      </p:nvGrpSpPr>
      <p:grpSpPr>
        <a:xfrm>
          <a:off x="0" y="0"/>
          <a:ext cx="0" cy="0"/>
          <a:chOff x="0" y="0"/>
          <a:chExt cx="0" cy="0"/>
        </a:xfrm>
      </p:grpSpPr>
      <p:sp>
        <p:nvSpPr>
          <p:cNvPr id="22" name="Google Shape;22;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구역 머리글" type="secHead">
  <p:cSld name="SECTION_HEADER">
    <p:spTree>
      <p:nvGrpSpPr>
        <p:cNvPr id="1" name="Shape 27"/>
        <p:cNvGrpSpPr/>
        <p:nvPr/>
      </p:nvGrpSpPr>
      <p:grpSpPr>
        <a:xfrm>
          <a:off x="0" y="0"/>
          <a:ext cx="0" cy="0"/>
          <a:chOff x="0" y="0"/>
          <a:chExt cx="0" cy="0"/>
        </a:xfrm>
      </p:grpSpPr>
      <p:sp>
        <p:nvSpPr>
          <p:cNvPr id="28" name="Google Shape;28;p2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2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콘텐츠 2개" type="twoObj">
  <p:cSld name="TWO_OBJECTS">
    <p:spTree>
      <p:nvGrpSpPr>
        <p:cNvPr id="1" name="Shape 33"/>
        <p:cNvGrpSpPr/>
        <p:nvPr/>
      </p:nvGrpSpPr>
      <p:grpSpPr>
        <a:xfrm>
          <a:off x="0" y="0"/>
          <a:ext cx="0" cy="0"/>
          <a:chOff x="0" y="0"/>
          <a:chExt cx="0" cy="0"/>
        </a:xfrm>
      </p:grpSpPr>
      <p:sp>
        <p:nvSpPr>
          <p:cNvPr id="34" name="Google Shape;34;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비교" type="twoTxTwoObj">
  <p:cSld name="TWO_OBJECTS_WITH_TEXT">
    <p:spTree>
      <p:nvGrpSpPr>
        <p:cNvPr id="1" name="Shape 40"/>
        <p:cNvGrpSpPr/>
        <p:nvPr/>
      </p:nvGrpSpPr>
      <p:grpSpPr>
        <a:xfrm>
          <a:off x="0" y="0"/>
          <a:ext cx="0" cy="0"/>
          <a:chOff x="0" y="0"/>
          <a:chExt cx="0" cy="0"/>
        </a:xfrm>
      </p:grpSpPr>
      <p:sp>
        <p:nvSpPr>
          <p:cNvPr id="41" name="Google Shape;41;p2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제목만" type="titleOnly">
  <p:cSld name="TITLE_ONLY">
    <p:spTree>
      <p:nvGrpSpPr>
        <p:cNvPr id="1" name="Shape 49"/>
        <p:cNvGrpSpPr/>
        <p:nvPr/>
      </p:nvGrpSpPr>
      <p:grpSpPr>
        <a:xfrm>
          <a:off x="0" y="0"/>
          <a:ext cx="0" cy="0"/>
          <a:chOff x="0" y="0"/>
          <a:chExt cx="0" cy="0"/>
        </a:xfrm>
      </p:grpSpPr>
      <p:sp>
        <p:nvSpPr>
          <p:cNvPr id="50" name="Google Shape;50;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캡션 있는 콘텐츠" type="objTx">
  <p:cSld name="OBJECT_WITH_CAPTION_TEXT">
    <p:spTree>
      <p:nvGrpSpPr>
        <p:cNvPr id="1" name="Shape 54"/>
        <p:cNvGrpSpPr/>
        <p:nvPr/>
      </p:nvGrpSpPr>
      <p:grpSpPr>
        <a:xfrm>
          <a:off x="0" y="0"/>
          <a:ext cx="0" cy="0"/>
          <a:chOff x="0" y="0"/>
          <a:chExt cx="0" cy="0"/>
        </a:xfrm>
      </p:grpSpPr>
      <p:sp>
        <p:nvSpPr>
          <p:cNvPr id="55" name="Google Shape;55;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28"/>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캡션 있는 그림" type="picTx">
  <p:cSld name="PICTURE_WITH_CAPTION_TEXT">
    <p:spTree>
      <p:nvGrpSpPr>
        <p:cNvPr id="1" name="Shape 61"/>
        <p:cNvGrpSpPr/>
        <p:nvPr/>
      </p:nvGrpSpPr>
      <p:grpSpPr>
        <a:xfrm>
          <a:off x="0" y="0"/>
          <a:ext cx="0" cy="0"/>
          <a:chOff x="0" y="0"/>
          <a:chExt cx="0" cy="0"/>
        </a:xfrm>
      </p:grpSpPr>
      <p:sp>
        <p:nvSpPr>
          <p:cNvPr id="62" name="Google Shape;62;p2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9"/>
          <p:cNvSpPr>
            <a:spLocks noGrp="1"/>
          </p:cNvSpPr>
          <p:nvPr>
            <p:ph type="pic" idx="2"/>
          </p:nvPr>
        </p:nvSpPr>
        <p:spPr>
          <a:xfrm>
            <a:off x="5183188" y="987425"/>
            <a:ext cx="6172200" cy="4873625"/>
          </a:xfrm>
          <a:prstGeom prst="rect">
            <a:avLst/>
          </a:prstGeom>
          <a:noFill/>
          <a:ln>
            <a:noFill/>
          </a:ln>
        </p:spPr>
      </p:sp>
      <p:sp>
        <p:nvSpPr>
          <p:cNvPr id="64" name="Google Shape;64;p29"/>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2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0.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10.png"/><Relationship Id="rId5" Type="http://schemas.openxmlformats.org/officeDocument/2006/relationships/image" Target="../media/image130.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8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
        <p:cNvGrpSpPr/>
        <p:nvPr/>
      </p:nvGrpSpPr>
      <p:grpSpPr>
        <a:xfrm>
          <a:off x="0" y="0"/>
          <a:ext cx="0" cy="0"/>
          <a:chOff x="0" y="0"/>
          <a:chExt cx="0" cy="0"/>
        </a:xfrm>
      </p:grpSpPr>
      <p:cxnSp>
        <p:nvCxnSpPr>
          <p:cNvPr id="84" name="Google Shape;84;p1"/>
          <p:cNvCxnSpPr/>
          <p:nvPr/>
        </p:nvCxnSpPr>
        <p:spPr>
          <a:xfrm>
            <a:off x="152401" y="6333479"/>
            <a:ext cx="11887200" cy="0"/>
          </a:xfrm>
          <a:prstGeom prst="straightConnector1">
            <a:avLst/>
          </a:prstGeom>
          <a:noFill/>
          <a:ln w="9525" cap="flat" cmpd="sng">
            <a:solidFill>
              <a:schemeClr val="dk1"/>
            </a:solidFill>
            <a:prstDash val="solid"/>
            <a:miter lim="800000"/>
            <a:headEnd type="none" w="sm" len="sm"/>
            <a:tailEnd type="none" w="sm" len="sm"/>
          </a:ln>
        </p:spPr>
      </p:cxnSp>
      <p:sp>
        <p:nvSpPr>
          <p:cNvPr id="85" name="Google Shape;85;p1"/>
          <p:cNvSpPr txBox="1"/>
          <p:nvPr/>
        </p:nvSpPr>
        <p:spPr>
          <a:xfrm>
            <a:off x="152400" y="6359138"/>
            <a:ext cx="1363785"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dirty="0">
                <a:solidFill>
                  <a:schemeClr val="dk1"/>
                </a:solidFill>
                <a:latin typeface="Times New Roman"/>
                <a:ea typeface="Times New Roman"/>
                <a:cs typeface="Times New Roman"/>
                <a:sym typeface="Times New Roman"/>
              </a:rPr>
              <a:t>2023.04.19</a:t>
            </a:r>
            <a:endParaRPr sz="1800" i="0" u="none" strike="noStrike" cap="none" dirty="0">
              <a:solidFill>
                <a:schemeClr val="dk1"/>
              </a:solidFill>
              <a:latin typeface="Times New Roman"/>
              <a:ea typeface="Times New Roman"/>
              <a:cs typeface="Times New Roman"/>
              <a:sym typeface="Times New Roman"/>
            </a:endParaRPr>
          </a:p>
        </p:txBody>
      </p:sp>
      <p:pic>
        <p:nvPicPr>
          <p:cNvPr id="86" name="Google Shape;86;p1" descr="표지판, 음식, 플레이트, 그리기이(가) 표시된 사진&#10;&#10;자동 생성된 설명"/>
          <p:cNvPicPr preferRelativeResize="0"/>
          <p:nvPr/>
        </p:nvPicPr>
        <p:blipFill rotWithShape="1">
          <a:blip r:embed="rId3">
            <a:alphaModFix/>
          </a:blip>
          <a:srcRect/>
          <a:stretch/>
        </p:blipFill>
        <p:spPr>
          <a:xfrm>
            <a:off x="11025583" y="6402511"/>
            <a:ext cx="1014022" cy="280268"/>
          </a:xfrm>
          <a:prstGeom prst="rect">
            <a:avLst/>
          </a:prstGeom>
          <a:noFill/>
          <a:ln>
            <a:noFill/>
          </a:ln>
        </p:spPr>
      </p:pic>
      <p:pic>
        <p:nvPicPr>
          <p:cNvPr id="87" name="Google Shape;87;p1" descr="그리기이(가) 표시된 사진&#10;&#10;자동 생성된 설명"/>
          <p:cNvPicPr preferRelativeResize="0"/>
          <p:nvPr/>
        </p:nvPicPr>
        <p:blipFill rotWithShape="1">
          <a:blip r:embed="rId4">
            <a:alphaModFix/>
          </a:blip>
          <a:srcRect/>
          <a:stretch/>
        </p:blipFill>
        <p:spPr>
          <a:xfrm>
            <a:off x="9749666" y="6417587"/>
            <a:ext cx="1150361" cy="267479"/>
          </a:xfrm>
          <a:prstGeom prst="rect">
            <a:avLst/>
          </a:prstGeom>
          <a:noFill/>
          <a:ln>
            <a:noFill/>
          </a:ln>
        </p:spPr>
      </p:pic>
      <p:sp>
        <p:nvSpPr>
          <p:cNvPr id="88" name="Google Shape;88;p1"/>
          <p:cNvSpPr txBox="1"/>
          <p:nvPr/>
        </p:nvSpPr>
        <p:spPr>
          <a:xfrm>
            <a:off x="152401" y="1358374"/>
            <a:ext cx="11814698" cy="615523"/>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2800" dirty="0">
                <a:latin typeface="Times New Roman"/>
                <a:ea typeface="Times New Roman"/>
                <a:cs typeface="Times New Roman"/>
                <a:sym typeface="Times New Roman"/>
              </a:rPr>
              <a:t>Plug-and-Play Diffusion Features for Text-Driven Image-to-Image Translation</a:t>
            </a:r>
            <a:endParaRPr sz="2800" i="0" u="none" strike="noStrike" cap="none" dirty="0">
              <a:solidFill>
                <a:srgbClr val="000000"/>
              </a:solidFill>
              <a:latin typeface="Times New Roman"/>
              <a:ea typeface="Times New Roman"/>
              <a:cs typeface="Times New Roman"/>
              <a:sym typeface="Times New Roman"/>
            </a:endParaRPr>
          </a:p>
        </p:txBody>
      </p:sp>
      <p:pic>
        <p:nvPicPr>
          <p:cNvPr id="90" name="Google Shape;90;p1"/>
          <p:cNvPicPr preferRelativeResize="0"/>
          <p:nvPr/>
        </p:nvPicPr>
        <p:blipFill rotWithShape="1">
          <a:blip r:embed="rId5">
            <a:alphaModFix/>
          </a:blip>
          <a:srcRect/>
          <a:stretch/>
        </p:blipFill>
        <p:spPr>
          <a:xfrm>
            <a:off x="152407" y="129562"/>
            <a:ext cx="3193619" cy="875203"/>
          </a:xfrm>
          <a:prstGeom prst="rect">
            <a:avLst/>
          </a:prstGeom>
          <a:noFill/>
          <a:ln>
            <a:noFill/>
          </a:ln>
        </p:spPr>
      </p:pic>
      <p:sp>
        <p:nvSpPr>
          <p:cNvPr id="2" name="Google Shape;88;p1">
            <a:extLst>
              <a:ext uri="{FF2B5EF4-FFF2-40B4-BE49-F238E27FC236}">
                <a16:creationId xmlns:a16="http://schemas.microsoft.com/office/drawing/2014/main" id="{591C4692-0F09-082E-F6A4-EC722A598277}"/>
              </a:ext>
            </a:extLst>
          </p:cNvPr>
          <p:cNvSpPr txBox="1"/>
          <p:nvPr/>
        </p:nvSpPr>
        <p:spPr>
          <a:xfrm>
            <a:off x="2071500" y="2097274"/>
            <a:ext cx="8049000" cy="400079"/>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i="0" u="none" strike="noStrike" cap="none" dirty="0">
                <a:solidFill>
                  <a:srgbClr val="000000"/>
                </a:solidFill>
                <a:latin typeface="Times New Roman"/>
                <a:ea typeface="Times New Roman"/>
                <a:cs typeface="Times New Roman"/>
                <a:sym typeface="Times New Roman"/>
              </a:rPr>
              <a:t>Nar</a:t>
            </a:r>
            <a:r>
              <a:rPr lang="en-US" dirty="0">
                <a:latin typeface="Times New Roman"/>
                <a:ea typeface="Times New Roman"/>
                <a:cs typeface="Times New Roman"/>
                <a:sym typeface="Times New Roman"/>
              </a:rPr>
              <a:t>ek</a:t>
            </a:r>
            <a:r>
              <a:rPr lang="en-US" altLang="ko-KR" dirty="0">
                <a:latin typeface="Times New Roman"/>
                <a:ea typeface="Times New Roman"/>
                <a:cs typeface="Times New Roman"/>
                <a:sym typeface="Times New Roman"/>
              </a:rPr>
              <a:t> Tumanyan, Michal Geyer, Shai </a:t>
            </a:r>
            <a:r>
              <a:rPr lang="en-US" altLang="ko-KR" dirty="0" err="1">
                <a:latin typeface="Times New Roman"/>
                <a:ea typeface="Times New Roman"/>
                <a:cs typeface="Times New Roman"/>
                <a:sym typeface="Times New Roman"/>
              </a:rPr>
              <a:t>Bagon</a:t>
            </a:r>
            <a:r>
              <a:rPr lang="en-US" altLang="ko-KR" dirty="0">
                <a:latin typeface="Times New Roman"/>
                <a:ea typeface="Times New Roman"/>
                <a:cs typeface="Times New Roman"/>
                <a:sym typeface="Times New Roman"/>
              </a:rPr>
              <a:t>, </a:t>
            </a:r>
            <a:r>
              <a:rPr lang="en-US" altLang="ko-KR" dirty="0" err="1">
                <a:latin typeface="Times New Roman"/>
                <a:ea typeface="Times New Roman"/>
                <a:cs typeface="Times New Roman"/>
                <a:sym typeface="Times New Roman"/>
              </a:rPr>
              <a:t>Tali</a:t>
            </a:r>
            <a:r>
              <a:rPr lang="en-US" altLang="ko-KR" dirty="0">
                <a:latin typeface="Times New Roman"/>
                <a:ea typeface="Times New Roman"/>
                <a:cs typeface="Times New Roman"/>
                <a:sym typeface="Times New Roman"/>
              </a:rPr>
              <a:t> </a:t>
            </a:r>
            <a:r>
              <a:rPr lang="en-US" altLang="ko-KR" dirty="0" err="1">
                <a:latin typeface="Times New Roman"/>
                <a:ea typeface="Times New Roman"/>
                <a:cs typeface="Times New Roman"/>
                <a:sym typeface="Times New Roman"/>
              </a:rPr>
              <a:t>Dekel</a:t>
            </a:r>
            <a:endParaRPr i="0" u="none" strike="noStrike" cap="none" dirty="0">
              <a:solidFill>
                <a:srgbClr val="000000"/>
              </a:solidFill>
              <a:latin typeface="Times New Roman"/>
              <a:ea typeface="Times New Roman"/>
              <a:cs typeface="Times New Roman"/>
              <a:sym typeface="Times New Roman"/>
            </a:endParaRPr>
          </a:p>
        </p:txBody>
      </p:sp>
      <p:sp>
        <p:nvSpPr>
          <p:cNvPr id="3" name="Google Shape;88;p1">
            <a:extLst>
              <a:ext uri="{FF2B5EF4-FFF2-40B4-BE49-F238E27FC236}">
                <a16:creationId xmlns:a16="http://schemas.microsoft.com/office/drawing/2014/main" id="{655D802F-3784-E563-4680-5C94F66CE609}"/>
              </a:ext>
            </a:extLst>
          </p:cNvPr>
          <p:cNvSpPr txBox="1"/>
          <p:nvPr/>
        </p:nvSpPr>
        <p:spPr>
          <a:xfrm>
            <a:off x="2071500" y="2497353"/>
            <a:ext cx="8049000" cy="400079"/>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i="0" u="none" strike="noStrike" cap="none" dirty="0">
                <a:solidFill>
                  <a:srgbClr val="000000"/>
                </a:solidFill>
                <a:latin typeface="Times New Roman"/>
                <a:ea typeface="Times New Roman"/>
                <a:cs typeface="Times New Roman"/>
                <a:sym typeface="Times New Roman"/>
              </a:rPr>
              <a:t>Weizmann Institute of Science</a:t>
            </a:r>
          </a:p>
        </p:txBody>
      </p:sp>
      <p:sp>
        <p:nvSpPr>
          <p:cNvPr id="4" name="Google Shape;88;p1">
            <a:extLst>
              <a:ext uri="{FF2B5EF4-FFF2-40B4-BE49-F238E27FC236}">
                <a16:creationId xmlns:a16="http://schemas.microsoft.com/office/drawing/2014/main" id="{641E786B-0E3D-E091-9EA2-7182DF654969}"/>
              </a:ext>
            </a:extLst>
          </p:cNvPr>
          <p:cNvSpPr txBox="1"/>
          <p:nvPr/>
        </p:nvSpPr>
        <p:spPr>
          <a:xfrm>
            <a:off x="2071500" y="2897432"/>
            <a:ext cx="8049000" cy="338524"/>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600"/>
              <a:buFont typeface="Arial"/>
              <a:buNone/>
            </a:pPr>
            <a:r>
              <a:rPr lang="en-US" sz="1000" dirty="0">
                <a:latin typeface="Times New Roman"/>
                <a:ea typeface="Times New Roman"/>
                <a:cs typeface="Times New Roman"/>
                <a:sym typeface="Times New Roman"/>
              </a:rPr>
              <a:t>Accepted in CVPR</a:t>
            </a:r>
            <a:r>
              <a:rPr lang="ko-KR" altLang="en-US" sz="1000" dirty="0">
                <a:latin typeface="Times New Roman"/>
                <a:ea typeface="Times New Roman"/>
                <a:cs typeface="Times New Roman"/>
                <a:sym typeface="Times New Roman"/>
              </a:rPr>
              <a:t> </a:t>
            </a:r>
            <a:r>
              <a:rPr lang="en-US" altLang="ko-KR" sz="1000" dirty="0">
                <a:latin typeface="Times New Roman"/>
                <a:ea typeface="Times New Roman"/>
                <a:cs typeface="Times New Roman"/>
                <a:sym typeface="Times New Roman"/>
              </a:rPr>
              <a:t>2023</a:t>
            </a:r>
            <a:endParaRPr lang="en-US" sz="1000" i="0" u="none" strike="noStrike" cap="none" dirty="0">
              <a:solidFill>
                <a:srgbClr val="000000"/>
              </a:solidFill>
              <a:latin typeface="Times New Roman"/>
              <a:ea typeface="Times New Roman"/>
              <a:cs typeface="Times New Roman"/>
              <a:sym typeface="Times New Roman"/>
            </a:endParaRPr>
          </a:p>
        </p:txBody>
      </p:sp>
      <p:pic>
        <p:nvPicPr>
          <p:cNvPr id="6" name="그림 5">
            <a:extLst>
              <a:ext uri="{FF2B5EF4-FFF2-40B4-BE49-F238E27FC236}">
                <a16:creationId xmlns:a16="http://schemas.microsoft.com/office/drawing/2014/main" id="{5FDA3BF1-F430-4A84-5EE8-AACBB665CFE0}"/>
              </a:ext>
            </a:extLst>
          </p:cNvPr>
          <p:cNvPicPr>
            <a:picLocks noChangeAspect="1"/>
          </p:cNvPicPr>
          <p:nvPr/>
        </p:nvPicPr>
        <p:blipFill>
          <a:blip r:embed="rId6"/>
          <a:stretch>
            <a:fillRect/>
          </a:stretch>
        </p:blipFill>
        <p:spPr>
          <a:xfrm>
            <a:off x="1976761" y="3297511"/>
            <a:ext cx="8238478" cy="27080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2" name="Google Shape;97;p2">
            <a:extLst>
              <a:ext uri="{FF2B5EF4-FFF2-40B4-BE49-F238E27FC236}">
                <a16:creationId xmlns:a16="http://schemas.microsoft.com/office/drawing/2014/main" id="{2F6870FB-5203-1BEF-3F85-7C5F1E6F0114}"/>
              </a:ext>
            </a:extLst>
          </p:cNvPr>
          <p:cNvSpPr txBox="1"/>
          <p:nvPr/>
        </p:nvSpPr>
        <p:spPr>
          <a:xfrm>
            <a:off x="152400" y="231750"/>
            <a:ext cx="9490800"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4. Method</a:t>
            </a:r>
            <a:endParaRPr lang="en-US" altLang="ko-KR" sz="2800" dirty="0">
              <a:solidFill>
                <a:srgbClr val="333333"/>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r>
              <a:rPr lang="en-US" altLang="ko-KR" sz="2000" i="0" u="none" strike="noStrike" cap="none" dirty="0">
                <a:solidFill>
                  <a:srgbClr val="333333"/>
                </a:solidFill>
                <a:latin typeface="Times New Roman"/>
                <a:ea typeface="Times New Roman"/>
                <a:cs typeface="Times New Roman"/>
                <a:sym typeface="Times New Roman"/>
              </a:rPr>
              <a:t>    </a:t>
            </a:r>
            <a:r>
              <a:rPr lang="en-US" altLang="ko-KR" sz="2000" dirty="0">
                <a:solidFill>
                  <a:srgbClr val="333333"/>
                </a:solidFill>
                <a:latin typeface="Times New Roman"/>
                <a:ea typeface="Times New Roman"/>
                <a:cs typeface="Times New Roman"/>
                <a:sym typeface="Times New Roman"/>
              </a:rPr>
              <a:t>Feature injection.</a:t>
            </a:r>
            <a:endParaRPr sz="2000" i="0" u="none" strike="noStrike" cap="none" dirty="0">
              <a:solidFill>
                <a:srgbClr val="000000"/>
              </a:solidFill>
              <a:latin typeface="Times New Roman"/>
              <a:ea typeface="Times New Roman"/>
              <a:cs typeface="Times New Roman"/>
              <a:sym typeface="Times New Roman"/>
            </a:endParaRPr>
          </a:p>
        </p:txBody>
      </p:sp>
      <p:pic>
        <p:nvPicPr>
          <p:cNvPr id="5" name="그림 4">
            <a:extLst>
              <a:ext uri="{FF2B5EF4-FFF2-40B4-BE49-F238E27FC236}">
                <a16:creationId xmlns:a16="http://schemas.microsoft.com/office/drawing/2014/main" id="{CF934C19-092D-89E6-9549-0E565193A28E}"/>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2715235" y="1597552"/>
            <a:ext cx="6761530" cy="3669979"/>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CB9F48C6-A330-C3DA-AA5C-0CC8C3C18517}"/>
                  </a:ext>
                </a:extLst>
              </p:cNvPr>
              <p:cNvSpPr txBox="1"/>
              <p:nvPr/>
            </p:nvSpPr>
            <p:spPr>
              <a:xfrm>
                <a:off x="6296033" y="1283492"/>
                <a:ext cx="1902495" cy="34586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Sup>
                        <m:sSubSupPr>
                          <m:ctrlPr>
                            <a:rPr lang="en-US" altLang="ko-KR" sz="1600" i="1" smtClean="0">
                              <a:latin typeface="Cambria Math" panose="02040503050406030204" pitchFamily="18" charset="0"/>
                            </a:rPr>
                          </m:ctrlPr>
                        </m:sSubSupPr>
                        <m:e>
                          <m:r>
                            <a:rPr lang="ko-KR" altLang="en-US" sz="1600" i="1" smtClean="0">
                              <a:latin typeface="Cambria Math" panose="02040503050406030204" pitchFamily="18" charset="0"/>
                            </a:rPr>
                            <m:t>𝓏</m:t>
                          </m:r>
                        </m:e>
                        <m:sub>
                          <m:r>
                            <a:rPr lang="en-US" altLang="ko-KR" sz="1600" b="0" i="1" smtClean="0">
                              <a:latin typeface="Cambria Math" panose="02040503050406030204" pitchFamily="18" charset="0"/>
                            </a:rPr>
                            <m:t>𝑡</m:t>
                          </m:r>
                          <m:r>
                            <a:rPr lang="en-US" altLang="ko-KR" sz="1600" b="0" i="1" smtClean="0">
                              <a:latin typeface="Cambria Math" panose="02040503050406030204" pitchFamily="18" charset="0"/>
                            </a:rPr>
                            <m:t>−1</m:t>
                          </m:r>
                        </m:sub>
                        <m:sup>
                          <m:r>
                            <a:rPr lang="en-US" altLang="ko-KR" sz="1600" b="0" i="1" smtClean="0">
                              <a:latin typeface="Cambria Math" panose="02040503050406030204" pitchFamily="18" charset="0"/>
                            </a:rPr>
                            <m:t>𝐺</m:t>
                          </m:r>
                        </m:sup>
                      </m:sSubSup>
                      <m:r>
                        <a:rPr lang="en-US" altLang="ko-KR" sz="1600" b="0" i="1" smtClean="0">
                          <a:latin typeface="Cambria Math" panose="02040503050406030204" pitchFamily="18" charset="0"/>
                        </a:rPr>
                        <m:t>=</m:t>
                      </m:r>
                      <m:sSub>
                        <m:sSubPr>
                          <m:ctrlPr>
                            <a:rPr lang="en-US" altLang="ko-KR" sz="1600" i="1">
                              <a:latin typeface="Cambria Math" panose="02040503050406030204" pitchFamily="18" charset="0"/>
                              <a:cs typeface="Times New Roman" panose="02020603050405020304" pitchFamily="18" charset="0"/>
                            </a:rPr>
                          </m:ctrlPr>
                        </m:sSubPr>
                        <m:e>
                          <m:r>
                            <a:rPr lang="ko-KR" altLang="en-US" sz="1600" i="1">
                              <a:latin typeface="Cambria Math" panose="02040503050406030204" pitchFamily="18" charset="0"/>
                              <a:cs typeface="Times New Roman" panose="02020603050405020304" pitchFamily="18" charset="0"/>
                            </a:rPr>
                            <m:t>𝜖</m:t>
                          </m:r>
                        </m:e>
                        <m:sub>
                          <m:r>
                            <a:rPr lang="ko-KR" altLang="en-US" sz="1600" i="1">
                              <a:latin typeface="Cambria Math" panose="02040503050406030204" pitchFamily="18" charset="0"/>
                              <a:cs typeface="Times New Roman" panose="020206030504050203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
                            <m:sSubPr>
                              <m:ctrlPr>
                                <a:rPr lang="en-US" altLang="ko-KR" sz="1600" i="1">
                                  <a:latin typeface="Cambria Math" panose="02040503050406030204" pitchFamily="18" charset="0"/>
                                  <a:cs typeface="Times New Roman" panose="02020603050405020304" pitchFamily="18" charset="0"/>
                                </a:rPr>
                              </m:ctrlPr>
                            </m:sSubPr>
                            <m:e>
                              <m:r>
                                <a:rPr lang="en-US" altLang="ko-KR" sz="1600" i="1">
                                  <a:latin typeface="Cambria Math" panose="02040503050406030204" pitchFamily="18" charset="0"/>
                                  <a:cs typeface="Times New Roman" panose="02020603050405020304" pitchFamily="18" charset="0"/>
                                </a:rPr>
                                <m:t>𝑥</m:t>
                              </m:r>
                            </m:e>
                            <m:sub>
                              <m:r>
                                <a:rPr lang="en-US" altLang="ko-KR" sz="1600" i="1">
                                  <a:latin typeface="Cambria Math" panose="02040503050406030204" pitchFamily="18" charset="0"/>
                                  <a:cs typeface="Times New Roman" panose="02020603050405020304" pitchFamily="18" charset="0"/>
                                </a:rPr>
                                <m:t>𝑡</m:t>
                              </m:r>
                            </m:sub>
                          </m:sSub>
                          <m:r>
                            <a:rPr lang="en-US" altLang="ko-KR" sz="1600" i="1">
                              <a:latin typeface="Cambria Math" panose="02040503050406030204" pitchFamily="18" charset="0"/>
                              <a:cs typeface="Times New Roman" panose="02020603050405020304" pitchFamily="18" charset="0"/>
                            </a:rPr>
                            <m:t>,</m:t>
                          </m:r>
                          <m:r>
                            <m:rPr>
                              <m:nor/>
                            </m:rPr>
                            <a:rPr lang="ko-KR" altLang="en-US" sz="1600">
                              <a:latin typeface="Cambria Math" panose="02040503050406030204" pitchFamily="18" charset="0"/>
                            </a:rPr>
                            <m:t>∅</m:t>
                          </m:r>
                          <m:r>
                            <a:rPr lang="en-US" altLang="ko-KR" sz="1600" i="1">
                              <a:latin typeface="Cambria Math" panose="02040503050406030204" pitchFamily="18" charset="0"/>
                              <a:cs typeface="Times New Roman" panose="02020603050405020304" pitchFamily="18" charset="0"/>
                            </a:rPr>
                            <m:t>,</m:t>
                          </m:r>
                          <m:r>
                            <a:rPr lang="en-US" altLang="ko-KR" sz="1600" b="0" i="1" smtClean="0">
                              <a:latin typeface="Cambria Math" panose="02040503050406030204" pitchFamily="18" charset="0"/>
                              <a:cs typeface="Times New Roman" panose="02020603050405020304" pitchFamily="18" charset="0"/>
                            </a:rPr>
                            <m:t>𝑡</m:t>
                          </m:r>
                        </m:e>
                      </m:d>
                    </m:oMath>
                  </m:oMathPara>
                </a14:m>
                <a:endParaRPr lang="ko-KR" altLang="en-US" sz="1600" dirty="0"/>
              </a:p>
            </p:txBody>
          </p:sp>
        </mc:Choice>
        <mc:Fallback xmlns="">
          <p:sp>
            <p:nvSpPr>
              <p:cNvPr id="10" name="TextBox 9">
                <a:extLst>
                  <a:ext uri="{FF2B5EF4-FFF2-40B4-BE49-F238E27FC236}">
                    <a16:creationId xmlns:a16="http://schemas.microsoft.com/office/drawing/2014/main" id="{CB9F48C6-A330-C3DA-AA5C-0CC8C3C18517}"/>
                  </a:ext>
                </a:extLst>
              </p:cNvPr>
              <p:cNvSpPr txBox="1">
                <a:spLocks noRot="1" noChangeAspect="1" noMove="1" noResize="1" noEditPoints="1" noAdjustHandles="1" noChangeArrowheads="1" noChangeShapeType="1" noTextEdit="1"/>
              </p:cNvSpPr>
              <p:nvPr/>
            </p:nvSpPr>
            <p:spPr>
              <a:xfrm>
                <a:off x="6296033" y="1283492"/>
                <a:ext cx="1902495" cy="345864"/>
              </a:xfrm>
              <a:prstGeom prst="rect">
                <a:avLst/>
              </a:prstGeom>
              <a:blipFill>
                <a:blip r:embed="rId5"/>
                <a:stretch>
                  <a:fillRect b="-1786"/>
                </a:stretch>
              </a:blipFill>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018784C1-3A42-4D0D-FF72-25D748D54416}"/>
                  </a:ext>
                </a:extLst>
              </p:cNvPr>
              <p:cNvSpPr txBox="1"/>
              <p:nvPr/>
            </p:nvSpPr>
            <p:spPr>
              <a:xfrm>
                <a:off x="6110155" y="5267531"/>
                <a:ext cx="2274249" cy="37029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Sup>
                        <m:sSubSupPr>
                          <m:ctrlPr>
                            <a:rPr lang="en-US" altLang="ko-KR" sz="1600" i="1" smtClean="0">
                              <a:latin typeface="Cambria Math" panose="02040503050406030204" pitchFamily="18" charset="0"/>
                            </a:rPr>
                          </m:ctrlPr>
                        </m:sSubSupPr>
                        <m:e>
                          <m:r>
                            <a:rPr lang="ko-KR" altLang="en-US" sz="1600" i="1" smtClean="0">
                              <a:latin typeface="Cambria Math" panose="02040503050406030204" pitchFamily="18" charset="0"/>
                            </a:rPr>
                            <m:t>𝓏</m:t>
                          </m:r>
                        </m:e>
                        <m:sub>
                          <m:r>
                            <a:rPr lang="en-US" altLang="ko-KR" sz="1600" b="0" i="1" smtClean="0">
                              <a:latin typeface="Cambria Math" panose="02040503050406030204" pitchFamily="18" charset="0"/>
                            </a:rPr>
                            <m:t>𝑡</m:t>
                          </m:r>
                          <m:r>
                            <a:rPr lang="en-US" altLang="ko-KR" sz="1600" b="0" i="1" smtClean="0">
                              <a:latin typeface="Cambria Math" panose="02040503050406030204" pitchFamily="18" charset="0"/>
                            </a:rPr>
                            <m:t>−1</m:t>
                          </m:r>
                        </m:sub>
                        <m:sup>
                          <m:r>
                            <a:rPr lang="en-US" altLang="ko-KR" sz="1600" b="0" i="1" smtClean="0">
                              <a:latin typeface="Cambria Math" panose="02040503050406030204" pitchFamily="18" charset="0"/>
                            </a:rPr>
                            <m:t>∗</m:t>
                          </m:r>
                        </m:sup>
                      </m:sSubSup>
                      <m:r>
                        <a:rPr lang="en-US" altLang="ko-KR" sz="1600" b="0" i="1" smtClean="0">
                          <a:latin typeface="Cambria Math" panose="02040503050406030204" pitchFamily="18" charset="0"/>
                        </a:rPr>
                        <m:t>=</m:t>
                      </m:r>
                      <m:sSub>
                        <m:sSubPr>
                          <m:ctrlPr>
                            <a:rPr lang="en-US" altLang="ko-KR" sz="1600" i="1">
                              <a:latin typeface="Cambria Math" panose="02040503050406030204" pitchFamily="18" charset="0"/>
                              <a:cs typeface="Times New Roman" panose="02020603050405020304" pitchFamily="18" charset="0"/>
                            </a:rPr>
                          </m:ctrlPr>
                        </m:sSubPr>
                        <m:e>
                          <m:acc>
                            <m:accPr>
                              <m:chr m:val="̂"/>
                              <m:ctrlPr>
                                <a:rPr lang="en-US" altLang="ko-KR" sz="1600" i="1" smtClean="0">
                                  <a:latin typeface="Cambria Math" panose="02040503050406030204" pitchFamily="18" charset="0"/>
                                  <a:cs typeface="Times New Roman" panose="02020603050405020304" pitchFamily="18" charset="0"/>
                                </a:rPr>
                              </m:ctrlPr>
                            </m:accPr>
                            <m:e>
                              <m:r>
                                <a:rPr lang="ko-KR" altLang="en-US" sz="1600" i="1">
                                  <a:latin typeface="Cambria Math" panose="02040503050406030204" pitchFamily="18" charset="0"/>
                                  <a:cs typeface="Times New Roman" panose="02020603050405020304" pitchFamily="18" charset="0"/>
                                </a:rPr>
                                <m:t>𝜖</m:t>
                              </m:r>
                            </m:e>
                          </m:acc>
                        </m:e>
                        <m:sub>
                          <m:r>
                            <a:rPr lang="ko-KR" altLang="en-US" sz="1600" i="1">
                              <a:latin typeface="Cambria Math" panose="02040503050406030204" pitchFamily="18" charset="0"/>
                              <a:cs typeface="Times New Roman" panose="020206030504050203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Sup>
                            <m:sSubSupPr>
                              <m:ctrlPr>
                                <a:rPr lang="en-US" altLang="ko-KR" sz="1600" i="1" smtClean="0">
                                  <a:latin typeface="Cambria Math" panose="02040503050406030204" pitchFamily="18" charset="0"/>
                                  <a:cs typeface="Times New Roman" panose="02020603050405020304" pitchFamily="18" charset="0"/>
                                </a:rPr>
                              </m:ctrlPr>
                            </m:sSubSupPr>
                            <m:e>
                              <m:r>
                                <a:rPr lang="en-US" altLang="ko-KR" sz="1600" b="0" i="1" smtClean="0">
                                  <a:latin typeface="Cambria Math" panose="02040503050406030204" pitchFamily="18" charset="0"/>
                                  <a:cs typeface="Times New Roman" panose="02020603050405020304" pitchFamily="18" charset="0"/>
                                </a:rPr>
                                <m:t>𝑥</m:t>
                              </m:r>
                            </m:e>
                            <m:sub>
                              <m:r>
                                <a:rPr lang="en-US" altLang="ko-KR" sz="1600" b="0" i="1" smtClean="0">
                                  <a:latin typeface="Cambria Math" panose="02040503050406030204" pitchFamily="18" charset="0"/>
                                  <a:cs typeface="Times New Roman" panose="02020603050405020304" pitchFamily="18" charset="0"/>
                                </a:rPr>
                                <m:t>𝑡</m:t>
                              </m:r>
                            </m:sub>
                            <m:sup>
                              <m:r>
                                <a:rPr lang="en-US" altLang="ko-KR" sz="1600" b="0" i="1" smtClean="0">
                                  <a:latin typeface="Cambria Math" panose="02040503050406030204" pitchFamily="18" charset="0"/>
                                  <a:cs typeface="Times New Roman" panose="02020603050405020304" pitchFamily="18" charset="0"/>
                                </a:rPr>
                                <m:t>∗</m:t>
                              </m:r>
                            </m:sup>
                          </m:sSubSup>
                          <m:r>
                            <a:rPr lang="en-US" altLang="ko-KR" sz="1600" i="1">
                              <a:latin typeface="Cambria Math" panose="02040503050406030204" pitchFamily="18" charset="0"/>
                              <a:cs typeface="Times New Roman" panose="02020603050405020304" pitchFamily="18" charset="0"/>
                            </a:rPr>
                            <m:t>,</m:t>
                          </m:r>
                          <m:r>
                            <a:rPr lang="en-US" altLang="ko-KR" sz="1600" b="0" i="1" smtClean="0">
                              <a:latin typeface="Cambria Math" panose="02040503050406030204" pitchFamily="18" charset="0"/>
                              <a:cs typeface="Times New Roman" panose="02020603050405020304" pitchFamily="18" charset="0"/>
                            </a:rPr>
                            <m:t>𝑃</m:t>
                          </m:r>
                          <m:r>
                            <a:rPr lang="en-US" altLang="ko-KR" sz="1600" i="1">
                              <a:latin typeface="Cambria Math" panose="02040503050406030204" pitchFamily="18" charset="0"/>
                              <a:cs typeface="Times New Roman" panose="02020603050405020304" pitchFamily="18" charset="0"/>
                            </a:rPr>
                            <m:t>,</m:t>
                          </m:r>
                          <m:r>
                            <a:rPr lang="en-US" altLang="ko-KR" sz="1600" b="0" i="1" smtClean="0">
                              <a:latin typeface="Cambria Math" panose="02040503050406030204" pitchFamily="18" charset="0"/>
                              <a:cs typeface="Times New Roman" panose="02020603050405020304" pitchFamily="18" charset="0"/>
                            </a:rPr>
                            <m:t>𝑡</m:t>
                          </m:r>
                          <m:r>
                            <a:rPr lang="en-US" altLang="ko-KR" sz="1600" b="0" i="1" smtClean="0">
                              <a:latin typeface="Cambria Math" panose="02040503050406030204" pitchFamily="18" charset="0"/>
                              <a:cs typeface="Times New Roman" panose="02020603050405020304" pitchFamily="18" charset="0"/>
                            </a:rPr>
                            <m:t>; {</m:t>
                          </m:r>
                          <m:sSubSup>
                            <m:sSubSupPr>
                              <m:ctrlPr>
                                <a:rPr lang="en-US" altLang="ko-KR" sz="1600" b="0" i="1" smtClean="0">
                                  <a:latin typeface="Cambria Math" panose="02040503050406030204" pitchFamily="18" charset="0"/>
                                  <a:cs typeface="Times New Roman" panose="02020603050405020304" pitchFamily="18" charset="0"/>
                                </a:rPr>
                              </m:ctrlPr>
                            </m:sSubSupPr>
                            <m:e>
                              <m:r>
                                <a:rPr lang="en-US" altLang="ko-KR" sz="1600" b="0" i="1" smtClean="0">
                                  <a:latin typeface="Cambria Math" panose="02040503050406030204" pitchFamily="18" charset="0"/>
                                  <a:cs typeface="Times New Roman" panose="02020603050405020304" pitchFamily="18" charset="0"/>
                                </a:rPr>
                                <m:t>𝑓</m:t>
                              </m:r>
                            </m:e>
                            <m:sub>
                              <m:r>
                                <a:rPr lang="en-US" altLang="ko-KR" sz="1600" b="0" i="1" smtClean="0">
                                  <a:latin typeface="Cambria Math" panose="02040503050406030204" pitchFamily="18" charset="0"/>
                                  <a:cs typeface="Times New Roman" panose="02020603050405020304" pitchFamily="18" charset="0"/>
                                </a:rPr>
                                <m:t>𝑡</m:t>
                              </m:r>
                            </m:sub>
                            <m:sup>
                              <m:r>
                                <a:rPr lang="en-US" altLang="ko-KR" sz="1600" b="0" i="1" smtClean="0">
                                  <a:latin typeface="Cambria Math" panose="02040503050406030204" pitchFamily="18" charset="0"/>
                                  <a:cs typeface="Times New Roman" panose="02020603050405020304" pitchFamily="18" charset="0"/>
                                </a:rPr>
                                <m:t>𝑙</m:t>
                              </m:r>
                            </m:sup>
                          </m:sSubSup>
                          <m:r>
                            <a:rPr lang="en-US" altLang="ko-KR" sz="1600" b="0" i="1" smtClean="0">
                              <a:latin typeface="Cambria Math" panose="02040503050406030204" pitchFamily="18" charset="0"/>
                              <a:cs typeface="Times New Roman" panose="02020603050405020304" pitchFamily="18" charset="0"/>
                            </a:rPr>
                            <m:t>}</m:t>
                          </m:r>
                        </m:e>
                      </m:d>
                    </m:oMath>
                  </m:oMathPara>
                </a14:m>
                <a:endParaRPr lang="ko-KR" altLang="en-US" sz="1600" dirty="0"/>
              </a:p>
            </p:txBody>
          </p:sp>
        </mc:Choice>
        <mc:Fallback xmlns="">
          <p:sp>
            <p:nvSpPr>
              <p:cNvPr id="11" name="TextBox 10">
                <a:extLst>
                  <a:ext uri="{FF2B5EF4-FFF2-40B4-BE49-F238E27FC236}">
                    <a16:creationId xmlns:a16="http://schemas.microsoft.com/office/drawing/2014/main" id="{018784C1-3A42-4D0D-FF72-25D748D54416}"/>
                  </a:ext>
                </a:extLst>
              </p:cNvPr>
              <p:cNvSpPr txBox="1">
                <a:spLocks noRot="1" noChangeAspect="1" noMove="1" noResize="1" noEditPoints="1" noAdjustHandles="1" noChangeArrowheads="1" noChangeShapeType="1" noTextEdit="1"/>
              </p:cNvSpPr>
              <p:nvPr/>
            </p:nvSpPr>
            <p:spPr>
              <a:xfrm>
                <a:off x="6110155" y="5267531"/>
                <a:ext cx="2274249" cy="370294"/>
              </a:xfrm>
              <a:prstGeom prst="rect">
                <a:avLst/>
              </a:prstGeom>
              <a:blipFill>
                <a:blip r:embed="rId6"/>
                <a:stretch>
                  <a:fillRect b="-6557"/>
                </a:stretch>
              </a:blipFill>
            </p:spPr>
            <p:txBody>
              <a:bodyPr/>
              <a:lstStyle/>
              <a:p>
                <a:r>
                  <a:rPr lang="ko-KR" altLang="en-US">
                    <a:noFill/>
                  </a:rPr>
                  <a:t> </a:t>
                </a:r>
              </a:p>
            </p:txBody>
          </p:sp>
        </mc:Fallback>
      </mc:AlternateContent>
    </p:spTree>
    <p:extLst>
      <p:ext uri="{BB962C8B-B14F-4D97-AF65-F5344CB8AC3E}">
        <p14:creationId xmlns:p14="http://schemas.microsoft.com/office/powerpoint/2010/main" val="4021270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pic>
        <p:nvPicPr>
          <p:cNvPr id="4" name="그림 3">
            <a:extLst>
              <a:ext uri="{FF2B5EF4-FFF2-40B4-BE49-F238E27FC236}">
                <a16:creationId xmlns:a16="http://schemas.microsoft.com/office/drawing/2014/main" id="{45E95B05-35A3-4275-9FF8-89321D5EC9D8}"/>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6206996" y="1422048"/>
            <a:ext cx="4767441" cy="4013902"/>
          </a:xfrm>
          <a:prstGeom prst="rect">
            <a:avLst/>
          </a:prstGeom>
        </p:spPr>
      </p:pic>
      <p:pic>
        <p:nvPicPr>
          <p:cNvPr id="8" name="그림 7">
            <a:extLst>
              <a:ext uri="{FF2B5EF4-FFF2-40B4-BE49-F238E27FC236}">
                <a16:creationId xmlns:a16="http://schemas.microsoft.com/office/drawing/2014/main" id="{B61BB5CF-5F75-59A1-5DDD-387841D1AE60}"/>
              </a:ext>
            </a:extLst>
          </p:cNvPr>
          <p:cNvPicPr>
            <a:picLocks noChangeAspect="1"/>
          </p:cNvPicPr>
          <p:nvPr/>
        </p:nvPicPr>
        <p:blipFill rotWithShape="1">
          <a:blip r:embed="rId5">
            <a:clrChange>
              <a:clrFrom>
                <a:srgbClr val="FFFFFF"/>
              </a:clrFrom>
              <a:clrTo>
                <a:srgbClr val="FFFFFF">
                  <a:alpha val="0"/>
                </a:srgbClr>
              </a:clrTo>
            </a:clrChange>
          </a:blip>
          <a:srcRect r="1318" b="47760"/>
          <a:stretch/>
        </p:blipFill>
        <p:spPr>
          <a:xfrm>
            <a:off x="539553" y="2626584"/>
            <a:ext cx="5202796" cy="1604830"/>
          </a:xfrm>
          <a:prstGeom prst="rect">
            <a:avLst/>
          </a:prstGeom>
        </p:spPr>
      </p:pic>
      <p:cxnSp>
        <p:nvCxnSpPr>
          <p:cNvPr id="11" name="직선 연결선 10">
            <a:extLst>
              <a:ext uri="{FF2B5EF4-FFF2-40B4-BE49-F238E27FC236}">
                <a16:creationId xmlns:a16="http://schemas.microsoft.com/office/drawing/2014/main" id="{65985E91-9404-EF84-3611-D8CC9190D0C7}"/>
              </a:ext>
            </a:extLst>
          </p:cNvPr>
          <p:cNvCxnSpPr>
            <a:cxnSpLocks/>
          </p:cNvCxnSpPr>
          <p:nvPr/>
        </p:nvCxnSpPr>
        <p:spPr>
          <a:xfrm>
            <a:off x="5974672" y="1189608"/>
            <a:ext cx="0" cy="4651899"/>
          </a:xfrm>
          <a:prstGeom prst="line">
            <a:avLst/>
          </a:prstGeom>
          <a:ln w="19050">
            <a:solidFill>
              <a:schemeClr val="tx1"/>
            </a:solidFill>
            <a:prstDash val="dash"/>
          </a:ln>
        </p:spPr>
        <p:style>
          <a:lnRef idx="1">
            <a:schemeClr val="dk1"/>
          </a:lnRef>
          <a:fillRef idx="0">
            <a:schemeClr val="dk1"/>
          </a:fillRef>
          <a:effectRef idx="0">
            <a:schemeClr val="dk1"/>
          </a:effectRef>
          <a:fontRef idx="minor">
            <a:schemeClr val="tx1"/>
          </a:fontRef>
        </p:style>
      </p:cxnSp>
      <p:sp>
        <p:nvSpPr>
          <p:cNvPr id="13" name="Google Shape;97;p2">
            <a:extLst>
              <a:ext uri="{FF2B5EF4-FFF2-40B4-BE49-F238E27FC236}">
                <a16:creationId xmlns:a16="http://schemas.microsoft.com/office/drawing/2014/main" id="{4F16C31E-867D-C325-C794-24C1372BB88A}"/>
              </a:ext>
            </a:extLst>
          </p:cNvPr>
          <p:cNvSpPr txBox="1"/>
          <p:nvPr/>
        </p:nvSpPr>
        <p:spPr>
          <a:xfrm>
            <a:off x="152400" y="231750"/>
            <a:ext cx="9490800"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4. Method</a:t>
            </a:r>
            <a:endParaRPr lang="en-US" altLang="ko-KR" sz="2800" dirty="0">
              <a:solidFill>
                <a:srgbClr val="333333"/>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r>
              <a:rPr lang="en-US" altLang="ko-KR" sz="2000" i="0" u="none" strike="noStrike" cap="none" dirty="0">
                <a:solidFill>
                  <a:srgbClr val="333333"/>
                </a:solidFill>
                <a:latin typeface="Times New Roman"/>
                <a:ea typeface="Times New Roman"/>
                <a:cs typeface="Times New Roman"/>
                <a:sym typeface="Times New Roman"/>
              </a:rPr>
              <a:t>    </a:t>
            </a:r>
            <a:r>
              <a:rPr lang="en-US" altLang="ko-KR" sz="2000" dirty="0">
                <a:solidFill>
                  <a:srgbClr val="333333"/>
                </a:solidFill>
                <a:latin typeface="Times New Roman"/>
                <a:ea typeface="Times New Roman"/>
                <a:cs typeface="Times New Roman"/>
                <a:sym typeface="Times New Roman"/>
              </a:rPr>
              <a:t>Self-attention.</a:t>
            </a:r>
            <a:endParaRPr sz="2000" i="0" u="none" strike="noStrike" cap="none" dirty="0">
              <a:solidFill>
                <a:srgbClr val="000000"/>
              </a:solidFill>
              <a:latin typeface="Times New Roman"/>
              <a:ea typeface="Times New Roman"/>
              <a:cs typeface="Times New Roman"/>
              <a:sym typeface="Times New Roman"/>
            </a:endParaRPr>
          </a:p>
        </p:txBody>
      </p:sp>
      <p:sp>
        <p:nvSpPr>
          <p:cNvPr id="2" name="TextBox 1">
            <a:extLst>
              <a:ext uri="{FF2B5EF4-FFF2-40B4-BE49-F238E27FC236}">
                <a16:creationId xmlns:a16="http://schemas.microsoft.com/office/drawing/2014/main" id="{F3AA8663-D9B0-112D-9A11-D55574897195}"/>
              </a:ext>
            </a:extLst>
          </p:cNvPr>
          <p:cNvSpPr txBox="1"/>
          <p:nvPr/>
        </p:nvSpPr>
        <p:spPr>
          <a:xfrm>
            <a:off x="1929386" y="4231414"/>
            <a:ext cx="2423129" cy="338554"/>
          </a:xfrm>
          <a:prstGeom prst="rect">
            <a:avLst/>
          </a:prstGeom>
          <a:noFill/>
        </p:spPr>
        <p:txBody>
          <a:bodyPr wrap="square" rtlCol="0">
            <a:spAutoFit/>
          </a:bodyPr>
          <a:lstStyle/>
          <a:p>
            <a:pPr algn="ctr"/>
            <a:r>
              <a:rPr lang="en-US" altLang="ko-KR" sz="1600" dirty="0">
                <a:latin typeface="Times New Roman" panose="02020603050405020304" pitchFamily="18" charset="0"/>
                <a:cs typeface="Times New Roman" panose="02020603050405020304" pitchFamily="18" charset="0"/>
              </a:rPr>
              <a:t>&lt; Self-attention features &gt;</a:t>
            </a:r>
            <a:endParaRPr lang="ko-KR" altLang="en-US" sz="16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4BB265A6-6C7F-C22A-BC66-D5285F752E01}"/>
              </a:ext>
            </a:extLst>
          </p:cNvPr>
          <p:cNvSpPr txBox="1"/>
          <p:nvPr/>
        </p:nvSpPr>
        <p:spPr>
          <a:xfrm>
            <a:off x="7545369" y="5435950"/>
            <a:ext cx="2090693" cy="338554"/>
          </a:xfrm>
          <a:prstGeom prst="rect">
            <a:avLst/>
          </a:prstGeom>
          <a:noFill/>
        </p:spPr>
        <p:txBody>
          <a:bodyPr wrap="square" rtlCol="0">
            <a:spAutoFit/>
          </a:bodyPr>
          <a:lstStyle/>
          <a:p>
            <a:pPr algn="ctr"/>
            <a:r>
              <a:rPr lang="en-US" altLang="ko-KR" sz="1600" dirty="0">
                <a:latin typeface="Times New Roman" panose="02020603050405020304" pitchFamily="18" charset="0"/>
                <a:cs typeface="Times New Roman" panose="02020603050405020304" pitchFamily="18" charset="0"/>
              </a:rPr>
              <a:t>&lt; Ablation studies &gt;</a:t>
            </a:r>
            <a:endParaRPr lang="ko-KR" alt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66365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2" name="Google Shape;97;p2">
            <a:extLst>
              <a:ext uri="{FF2B5EF4-FFF2-40B4-BE49-F238E27FC236}">
                <a16:creationId xmlns:a16="http://schemas.microsoft.com/office/drawing/2014/main" id="{2F6870FB-5203-1BEF-3F85-7C5F1E6F0114}"/>
              </a:ext>
            </a:extLst>
          </p:cNvPr>
          <p:cNvSpPr txBox="1"/>
          <p:nvPr/>
        </p:nvSpPr>
        <p:spPr>
          <a:xfrm>
            <a:off x="152400" y="231750"/>
            <a:ext cx="9490800"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4. Method</a:t>
            </a:r>
            <a:endParaRPr lang="en-US" altLang="ko-KR" sz="2800" dirty="0">
              <a:solidFill>
                <a:srgbClr val="333333"/>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r>
              <a:rPr lang="en-US" altLang="ko-KR" sz="2000" i="0" u="none" strike="noStrike" cap="none" dirty="0">
                <a:solidFill>
                  <a:srgbClr val="333333"/>
                </a:solidFill>
                <a:latin typeface="Times New Roman"/>
                <a:ea typeface="Times New Roman"/>
                <a:cs typeface="Times New Roman"/>
                <a:sym typeface="Times New Roman"/>
              </a:rPr>
              <a:t>    </a:t>
            </a:r>
            <a:r>
              <a:rPr lang="en-US" altLang="ko-KR" sz="2000" dirty="0">
                <a:solidFill>
                  <a:srgbClr val="333333"/>
                </a:solidFill>
                <a:latin typeface="Times New Roman"/>
                <a:ea typeface="Times New Roman"/>
                <a:cs typeface="Times New Roman"/>
                <a:sym typeface="Times New Roman"/>
              </a:rPr>
              <a:t>Self-attention.</a:t>
            </a:r>
            <a:endParaRPr sz="2000" i="0" u="none" strike="noStrike" cap="none" dirty="0">
              <a:solidFill>
                <a:srgbClr val="000000"/>
              </a:solidFill>
              <a:latin typeface="Times New Roman"/>
              <a:ea typeface="Times New Roman"/>
              <a:cs typeface="Times New Roman"/>
              <a:sym typeface="Times New Roman"/>
            </a:endParaRPr>
          </a:p>
        </p:txBody>
      </p:sp>
      <p:pic>
        <p:nvPicPr>
          <p:cNvPr id="5" name="그림 4">
            <a:extLst>
              <a:ext uri="{FF2B5EF4-FFF2-40B4-BE49-F238E27FC236}">
                <a16:creationId xmlns:a16="http://schemas.microsoft.com/office/drawing/2014/main" id="{CF934C19-092D-89E6-9549-0E565193A28E}"/>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2715235" y="1592052"/>
            <a:ext cx="6761530" cy="3673895"/>
          </a:xfrm>
          <a:prstGeom prst="rect">
            <a:avLst/>
          </a:prstGeom>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0B377517-AAEE-66CC-258A-740055FDB726}"/>
                  </a:ext>
                </a:extLst>
              </p:cNvPr>
              <p:cNvSpPr txBox="1"/>
              <p:nvPr/>
            </p:nvSpPr>
            <p:spPr>
              <a:xfrm>
                <a:off x="6096000" y="5264364"/>
                <a:ext cx="5045192" cy="37029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Sup>
                        <m:sSubSupPr>
                          <m:ctrlPr>
                            <a:rPr lang="en-US" altLang="ko-KR" sz="1600" i="1" smtClean="0">
                              <a:latin typeface="Cambria Math" panose="02040503050406030204" pitchFamily="18" charset="0"/>
                            </a:rPr>
                          </m:ctrlPr>
                        </m:sSubSupPr>
                        <m:e>
                          <m:r>
                            <a:rPr lang="ko-KR" altLang="en-US" sz="1600" i="1" smtClean="0">
                              <a:latin typeface="Cambria Math" panose="02040503050406030204" pitchFamily="18" charset="0"/>
                            </a:rPr>
                            <m:t>𝓏</m:t>
                          </m:r>
                        </m:e>
                        <m:sub>
                          <m:r>
                            <a:rPr lang="en-US" altLang="ko-KR" sz="1600" b="0" i="1" smtClean="0">
                              <a:latin typeface="Cambria Math" panose="02040503050406030204" pitchFamily="18" charset="0"/>
                            </a:rPr>
                            <m:t>𝑡</m:t>
                          </m:r>
                          <m:r>
                            <a:rPr lang="en-US" altLang="ko-KR" sz="1600" b="0" i="1" smtClean="0">
                              <a:latin typeface="Cambria Math" panose="02040503050406030204" pitchFamily="18" charset="0"/>
                            </a:rPr>
                            <m:t>−1</m:t>
                          </m:r>
                        </m:sub>
                        <m:sup>
                          <m:r>
                            <a:rPr lang="en-US" altLang="ko-KR" sz="1600" b="0" i="1" smtClean="0">
                              <a:latin typeface="Cambria Math" panose="02040503050406030204" pitchFamily="18" charset="0"/>
                            </a:rPr>
                            <m:t>∗</m:t>
                          </m:r>
                        </m:sup>
                      </m:sSubSup>
                      <m:r>
                        <a:rPr lang="en-US" altLang="ko-KR" sz="1600" b="0" i="1" smtClean="0">
                          <a:latin typeface="Cambria Math" panose="02040503050406030204" pitchFamily="18" charset="0"/>
                        </a:rPr>
                        <m:t>=</m:t>
                      </m:r>
                      <m:sSub>
                        <m:sSubPr>
                          <m:ctrlPr>
                            <a:rPr lang="en-US" altLang="ko-KR" sz="1600" i="1">
                              <a:latin typeface="Cambria Math" panose="02040503050406030204" pitchFamily="18" charset="0"/>
                              <a:cs typeface="Times New Roman" panose="02020603050405020304" pitchFamily="18" charset="0"/>
                            </a:rPr>
                          </m:ctrlPr>
                        </m:sSubPr>
                        <m:e>
                          <m:acc>
                            <m:accPr>
                              <m:chr m:val="̂"/>
                              <m:ctrlPr>
                                <a:rPr lang="en-US" altLang="ko-KR" sz="1600" i="1" smtClean="0">
                                  <a:latin typeface="Cambria Math" panose="02040503050406030204" pitchFamily="18" charset="0"/>
                                  <a:cs typeface="Times New Roman" panose="02020603050405020304" pitchFamily="18" charset="0"/>
                                </a:rPr>
                              </m:ctrlPr>
                            </m:accPr>
                            <m:e>
                              <m:r>
                                <a:rPr lang="ko-KR" altLang="en-US" sz="1600" i="1">
                                  <a:latin typeface="Cambria Math" panose="02040503050406030204" pitchFamily="18" charset="0"/>
                                  <a:cs typeface="Times New Roman" panose="02020603050405020304" pitchFamily="18" charset="0"/>
                                </a:rPr>
                                <m:t>𝜖</m:t>
                              </m:r>
                            </m:e>
                          </m:acc>
                        </m:e>
                        <m:sub>
                          <m:r>
                            <a:rPr lang="ko-KR" altLang="en-US" sz="1600" i="1">
                              <a:latin typeface="Cambria Math" panose="02040503050406030204" pitchFamily="18" charset="0"/>
                              <a:cs typeface="Times New Roman" panose="020206030504050203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Sup>
                            <m:sSubSupPr>
                              <m:ctrlPr>
                                <a:rPr lang="en-US" altLang="ko-KR" sz="1600" i="1" smtClean="0">
                                  <a:latin typeface="Cambria Math" panose="02040503050406030204" pitchFamily="18" charset="0"/>
                                  <a:cs typeface="Times New Roman" panose="02020603050405020304" pitchFamily="18" charset="0"/>
                                </a:rPr>
                              </m:ctrlPr>
                            </m:sSubSupPr>
                            <m:e>
                              <m:r>
                                <a:rPr lang="en-US" altLang="ko-KR" sz="1600" b="0" i="1" smtClean="0">
                                  <a:latin typeface="Cambria Math" panose="02040503050406030204" pitchFamily="18" charset="0"/>
                                  <a:cs typeface="Times New Roman" panose="02020603050405020304" pitchFamily="18" charset="0"/>
                                </a:rPr>
                                <m:t>𝑥</m:t>
                              </m:r>
                            </m:e>
                            <m:sub>
                              <m:r>
                                <a:rPr lang="en-US" altLang="ko-KR" sz="1600" b="0" i="1" smtClean="0">
                                  <a:latin typeface="Cambria Math" panose="02040503050406030204" pitchFamily="18" charset="0"/>
                                  <a:cs typeface="Times New Roman" panose="02020603050405020304" pitchFamily="18" charset="0"/>
                                </a:rPr>
                                <m:t>𝑡</m:t>
                              </m:r>
                            </m:sub>
                            <m:sup>
                              <m:r>
                                <a:rPr lang="en-US" altLang="ko-KR" sz="1600" b="0" i="1" smtClean="0">
                                  <a:latin typeface="Cambria Math" panose="02040503050406030204" pitchFamily="18" charset="0"/>
                                  <a:cs typeface="Times New Roman" panose="02020603050405020304" pitchFamily="18" charset="0"/>
                                </a:rPr>
                                <m:t>∗</m:t>
                              </m:r>
                            </m:sup>
                          </m:sSubSup>
                          <m:r>
                            <a:rPr lang="en-US" altLang="ko-KR" sz="1600" i="1">
                              <a:latin typeface="Cambria Math" panose="02040503050406030204" pitchFamily="18" charset="0"/>
                              <a:cs typeface="Times New Roman" panose="02020603050405020304" pitchFamily="18" charset="0"/>
                            </a:rPr>
                            <m:t>,</m:t>
                          </m:r>
                          <m:r>
                            <a:rPr lang="en-US" altLang="ko-KR" sz="1600" b="0" i="1" smtClean="0">
                              <a:latin typeface="Cambria Math" panose="02040503050406030204" pitchFamily="18" charset="0"/>
                              <a:cs typeface="Times New Roman" panose="02020603050405020304" pitchFamily="18" charset="0"/>
                            </a:rPr>
                            <m:t>𝑃</m:t>
                          </m:r>
                          <m:r>
                            <a:rPr lang="en-US" altLang="ko-KR" sz="1600" i="1">
                              <a:latin typeface="Cambria Math" panose="02040503050406030204" pitchFamily="18" charset="0"/>
                              <a:cs typeface="Times New Roman" panose="02020603050405020304" pitchFamily="18" charset="0"/>
                            </a:rPr>
                            <m:t>,</m:t>
                          </m:r>
                          <m:r>
                            <a:rPr lang="en-US" altLang="ko-KR" sz="1600" b="0" i="1" smtClean="0">
                              <a:latin typeface="Cambria Math" panose="02040503050406030204" pitchFamily="18" charset="0"/>
                              <a:cs typeface="Times New Roman" panose="02020603050405020304" pitchFamily="18" charset="0"/>
                            </a:rPr>
                            <m:t>𝑡</m:t>
                          </m:r>
                          <m:r>
                            <a:rPr lang="en-US" altLang="ko-KR" sz="1600" b="0" i="1" smtClean="0">
                              <a:latin typeface="Cambria Math" panose="02040503050406030204" pitchFamily="18" charset="0"/>
                              <a:cs typeface="Times New Roman" panose="02020603050405020304" pitchFamily="18" charset="0"/>
                            </a:rPr>
                            <m:t>; {</m:t>
                          </m:r>
                          <m:sSubSup>
                            <m:sSubSupPr>
                              <m:ctrlPr>
                                <a:rPr lang="en-US" altLang="ko-KR" sz="1600" b="0" i="1" smtClean="0">
                                  <a:latin typeface="Cambria Math" panose="02040503050406030204" pitchFamily="18" charset="0"/>
                                  <a:cs typeface="Times New Roman" panose="02020603050405020304" pitchFamily="18" charset="0"/>
                                </a:rPr>
                              </m:ctrlPr>
                            </m:sSubSupPr>
                            <m:e>
                              <m:r>
                                <a:rPr lang="en-US" altLang="ko-KR" sz="1600" b="0" i="1" smtClean="0">
                                  <a:latin typeface="Cambria Math" panose="02040503050406030204" pitchFamily="18" charset="0"/>
                                  <a:cs typeface="Times New Roman" panose="02020603050405020304" pitchFamily="18" charset="0"/>
                                </a:rPr>
                                <m:t>𝑓</m:t>
                              </m:r>
                            </m:e>
                            <m:sub>
                              <m:r>
                                <a:rPr lang="en-US" altLang="ko-KR" sz="1600" b="0" i="1" smtClean="0">
                                  <a:latin typeface="Cambria Math" panose="02040503050406030204" pitchFamily="18" charset="0"/>
                                  <a:cs typeface="Times New Roman" panose="02020603050405020304" pitchFamily="18" charset="0"/>
                                </a:rPr>
                                <m:t>𝑡</m:t>
                              </m:r>
                            </m:sub>
                            <m:sup>
                              <m:r>
                                <a:rPr lang="en-US" altLang="ko-KR" sz="1600" b="0" i="1" smtClean="0">
                                  <a:latin typeface="Cambria Math" panose="02040503050406030204" pitchFamily="18" charset="0"/>
                                  <a:cs typeface="Times New Roman" panose="02020603050405020304" pitchFamily="18" charset="0"/>
                                </a:rPr>
                                <m:t>𝑙</m:t>
                              </m:r>
                            </m:sup>
                          </m:sSubSup>
                          <m:r>
                            <a:rPr lang="en-US" altLang="ko-KR" sz="1600" b="0" i="1" smtClean="0">
                              <a:latin typeface="Cambria Math" panose="02040503050406030204" pitchFamily="18" charset="0"/>
                              <a:cs typeface="Times New Roman" panose="02020603050405020304" pitchFamily="18" charset="0"/>
                            </a:rPr>
                            <m:t>}</m:t>
                          </m:r>
                        </m:e>
                      </m:d>
                      <m:r>
                        <a:rPr lang="en-US" altLang="ko-KR" sz="1600" b="0" i="1" smtClean="0">
                          <a:latin typeface="Cambria Math" panose="02040503050406030204" pitchFamily="18" charset="0"/>
                          <a:cs typeface="Times New Roman" panose="02020603050405020304" pitchFamily="18" charset="0"/>
                        </a:rPr>
                        <m:t> </m:t>
                      </m:r>
                      <m:r>
                        <m:rPr>
                          <m:nor/>
                        </m:rPr>
                        <a:rPr lang="en-US" altLang="ko-KR" sz="1600" dirty="0">
                          <a:latin typeface="Times New Roman" panose="02020603050405020304" pitchFamily="18" charset="0"/>
                          <a:cs typeface="Times New Roman" panose="02020603050405020304" pitchFamily="18" charset="0"/>
                        </a:rPr>
                        <m:t>→</m:t>
                      </m:r>
                      <m:r>
                        <a:rPr lang="en-US" altLang="ko-KR" sz="1600" i="1" dirty="0">
                          <a:latin typeface="Cambria Math" panose="02040503050406030204" pitchFamily="18" charset="0"/>
                          <a:cs typeface="Times New Roman" panose="02020603050405020304" pitchFamily="18" charset="0"/>
                        </a:rPr>
                        <m:t> </m:t>
                      </m:r>
                      <m:sSubSup>
                        <m:sSubSupPr>
                          <m:ctrlPr>
                            <a:rPr lang="en-US" altLang="ko-KR" sz="1600" i="1">
                              <a:latin typeface="Cambria Math" panose="02040503050406030204" pitchFamily="18" charset="0"/>
                            </a:rPr>
                          </m:ctrlPr>
                        </m:sSubSupPr>
                        <m:e>
                          <m:r>
                            <a:rPr lang="ko-KR" altLang="en-US" sz="1600" i="1">
                              <a:latin typeface="Cambria Math" panose="02040503050406030204" pitchFamily="18" charset="0"/>
                            </a:rPr>
                            <m:t>𝓏</m:t>
                          </m:r>
                        </m:e>
                        <m:sub>
                          <m:r>
                            <a:rPr lang="en-US" altLang="ko-KR" sz="1600" i="1">
                              <a:latin typeface="Cambria Math" panose="02040503050406030204" pitchFamily="18" charset="0"/>
                            </a:rPr>
                            <m:t>𝑡</m:t>
                          </m:r>
                          <m:r>
                            <a:rPr lang="en-US" altLang="ko-KR" sz="1600" i="1">
                              <a:latin typeface="Cambria Math" panose="02040503050406030204" pitchFamily="18" charset="0"/>
                            </a:rPr>
                            <m:t>−1</m:t>
                          </m:r>
                        </m:sub>
                        <m:sup>
                          <m:r>
                            <a:rPr lang="en-US" altLang="ko-KR" sz="1600" i="1">
                              <a:latin typeface="Cambria Math" panose="02040503050406030204" pitchFamily="18" charset="0"/>
                            </a:rPr>
                            <m:t>∗</m:t>
                          </m:r>
                        </m:sup>
                      </m:sSubSup>
                      <m:r>
                        <a:rPr lang="en-US" altLang="ko-KR" sz="1600" i="1">
                          <a:latin typeface="Cambria Math" panose="02040503050406030204" pitchFamily="18" charset="0"/>
                        </a:rPr>
                        <m:t>=</m:t>
                      </m:r>
                      <m:sSub>
                        <m:sSubPr>
                          <m:ctrlPr>
                            <a:rPr lang="en-US" altLang="ko-KR" sz="1600" i="1">
                              <a:latin typeface="Cambria Math" panose="02040503050406030204" pitchFamily="18" charset="0"/>
                              <a:cs typeface="Times New Roman" panose="02020603050405020304" pitchFamily="18" charset="0"/>
                            </a:rPr>
                          </m:ctrlPr>
                        </m:sSubPr>
                        <m:e>
                          <m:acc>
                            <m:accPr>
                              <m:chr m:val="̂"/>
                              <m:ctrlPr>
                                <a:rPr lang="en-US" altLang="ko-KR" sz="1600" i="1">
                                  <a:latin typeface="Cambria Math" panose="02040503050406030204" pitchFamily="18" charset="0"/>
                                  <a:cs typeface="Times New Roman" panose="02020603050405020304" pitchFamily="18" charset="0"/>
                                </a:rPr>
                              </m:ctrlPr>
                            </m:accPr>
                            <m:e>
                              <m:r>
                                <a:rPr lang="ko-KR" altLang="en-US" sz="1600" i="1">
                                  <a:latin typeface="Cambria Math" panose="02040503050406030204" pitchFamily="18" charset="0"/>
                                  <a:cs typeface="Times New Roman" panose="02020603050405020304" pitchFamily="18" charset="0"/>
                                </a:rPr>
                                <m:t>𝜖</m:t>
                              </m:r>
                            </m:e>
                          </m:acc>
                        </m:e>
                        <m:sub>
                          <m:r>
                            <a:rPr lang="ko-KR" altLang="en-US" sz="1600" i="1">
                              <a:latin typeface="Cambria Math" panose="02040503050406030204" pitchFamily="18" charset="0"/>
                              <a:cs typeface="Times New Roman" panose="020206030504050203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Sup>
                            <m:sSubSupPr>
                              <m:ctrlPr>
                                <a:rPr lang="en-US" altLang="ko-KR" sz="1600" i="1">
                                  <a:latin typeface="Cambria Math" panose="02040503050406030204" pitchFamily="18" charset="0"/>
                                  <a:cs typeface="Times New Roman" panose="02020603050405020304" pitchFamily="18" charset="0"/>
                                </a:rPr>
                              </m:ctrlPr>
                            </m:sSubSupPr>
                            <m:e>
                              <m:r>
                                <a:rPr lang="en-US" altLang="ko-KR" sz="1600" i="1">
                                  <a:latin typeface="Cambria Math" panose="02040503050406030204" pitchFamily="18" charset="0"/>
                                  <a:cs typeface="Times New Roman" panose="02020603050405020304" pitchFamily="18" charset="0"/>
                                </a:rPr>
                                <m:t>𝑥</m:t>
                              </m:r>
                            </m:e>
                            <m:sub>
                              <m:r>
                                <a:rPr lang="en-US" altLang="ko-KR" sz="1600" i="1">
                                  <a:latin typeface="Cambria Math" panose="02040503050406030204" pitchFamily="18" charset="0"/>
                                  <a:cs typeface="Times New Roman" panose="02020603050405020304" pitchFamily="18" charset="0"/>
                                </a:rPr>
                                <m:t>𝑡</m:t>
                              </m:r>
                            </m:sub>
                            <m:sup>
                              <m:r>
                                <a:rPr lang="en-US" altLang="ko-KR" sz="1600" i="1">
                                  <a:latin typeface="Cambria Math" panose="02040503050406030204" pitchFamily="18" charset="0"/>
                                  <a:cs typeface="Times New Roman" panose="02020603050405020304" pitchFamily="18" charset="0"/>
                                </a:rPr>
                                <m:t>∗</m:t>
                              </m:r>
                            </m:sup>
                          </m:sSubSup>
                          <m:r>
                            <a:rPr lang="en-US" altLang="ko-KR" sz="1600" i="1">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𝑃</m:t>
                          </m:r>
                          <m:r>
                            <a:rPr lang="en-US" altLang="ko-KR" sz="1600" i="1">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𝑡</m:t>
                          </m:r>
                          <m:r>
                            <a:rPr lang="en-US" altLang="ko-KR" sz="1600" i="1">
                              <a:latin typeface="Cambria Math" panose="02040503050406030204" pitchFamily="18" charset="0"/>
                              <a:cs typeface="Times New Roman" panose="02020603050405020304" pitchFamily="18" charset="0"/>
                            </a:rPr>
                            <m:t>; </m:t>
                          </m:r>
                          <m:sSubSup>
                            <m:sSubSupPr>
                              <m:ctrlPr>
                                <a:rPr lang="en-US" altLang="ko-KR" sz="1600" i="1">
                                  <a:latin typeface="Cambria Math" panose="02040503050406030204" pitchFamily="18" charset="0"/>
                                  <a:cs typeface="Times New Roman" panose="02020603050405020304" pitchFamily="18" charset="0"/>
                                </a:rPr>
                              </m:ctrlPr>
                            </m:sSubSupPr>
                            <m:e>
                              <m:r>
                                <a:rPr lang="en-US" altLang="ko-KR" sz="1600" i="1">
                                  <a:latin typeface="Cambria Math" panose="02040503050406030204" pitchFamily="18" charset="0"/>
                                  <a:cs typeface="Times New Roman" panose="02020603050405020304" pitchFamily="18" charset="0"/>
                                </a:rPr>
                                <m:t>𝑓</m:t>
                              </m:r>
                            </m:e>
                            <m:sub>
                              <m:r>
                                <a:rPr lang="en-US" altLang="ko-KR" sz="1600" i="1">
                                  <a:latin typeface="Cambria Math" panose="02040503050406030204" pitchFamily="18" charset="0"/>
                                  <a:cs typeface="Times New Roman" panose="02020603050405020304" pitchFamily="18" charset="0"/>
                                </a:rPr>
                                <m:t>𝑡</m:t>
                              </m:r>
                            </m:sub>
                            <m:sup>
                              <m:r>
                                <a:rPr lang="en-US" altLang="ko-KR" sz="1600" i="1">
                                  <a:latin typeface="Cambria Math" panose="02040503050406030204" pitchFamily="18" charset="0"/>
                                  <a:cs typeface="Times New Roman" panose="02020603050405020304" pitchFamily="18" charset="0"/>
                                </a:rPr>
                                <m:t>4</m:t>
                              </m:r>
                            </m:sup>
                          </m:sSubSup>
                          <m:r>
                            <a:rPr lang="en-US" altLang="ko-KR" sz="1600" i="1">
                              <a:latin typeface="Cambria Math" panose="02040503050406030204" pitchFamily="18" charset="0"/>
                              <a:cs typeface="Times New Roman" panose="02020603050405020304" pitchFamily="18" charset="0"/>
                            </a:rPr>
                            <m:t>, {</m:t>
                          </m:r>
                          <m:sSubSup>
                            <m:sSubSupPr>
                              <m:ctrlPr>
                                <a:rPr lang="en-US" altLang="ko-KR" sz="1600" i="1">
                                  <a:latin typeface="Cambria Math" panose="02040503050406030204" pitchFamily="18" charset="0"/>
                                  <a:cs typeface="Times New Roman" panose="02020603050405020304" pitchFamily="18" charset="0"/>
                                </a:rPr>
                              </m:ctrlPr>
                            </m:sSubSupPr>
                            <m:e>
                              <m:r>
                                <a:rPr lang="en-US" altLang="ko-KR" sz="1600" i="1">
                                  <a:latin typeface="Cambria Math" panose="02040503050406030204" pitchFamily="18" charset="0"/>
                                  <a:cs typeface="Times New Roman" panose="02020603050405020304" pitchFamily="18" charset="0"/>
                                </a:rPr>
                                <m:t>𝐴</m:t>
                              </m:r>
                            </m:e>
                            <m:sub>
                              <m:r>
                                <a:rPr lang="en-US" altLang="ko-KR" sz="1600" i="1">
                                  <a:latin typeface="Cambria Math" panose="02040503050406030204" pitchFamily="18" charset="0"/>
                                  <a:cs typeface="Times New Roman" panose="02020603050405020304" pitchFamily="18" charset="0"/>
                                </a:rPr>
                                <m:t>𝑡</m:t>
                              </m:r>
                            </m:sub>
                            <m:sup>
                              <m:r>
                                <a:rPr lang="en-US" altLang="ko-KR" sz="1600" i="1">
                                  <a:latin typeface="Cambria Math" panose="02040503050406030204" pitchFamily="18" charset="0"/>
                                  <a:cs typeface="Times New Roman" panose="02020603050405020304" pitchFamily="18" charset="0"/>
                                </a:rPr>
                                <m:t>𝑙</m:t>
                              </m:r>
                            </m:sup>
                          </m:sSubSup>
                          <m:r>
                            <a:rPr lang="en-US" altLang="ko-KR" sz="1600" i="1">
                              <a:latin typeface="Cambria Math" panose="02040503050406030204" pitchFamily="18" charset="0"/>
                              <a:cs typeface="Times New Roman" panose="02020603050405020304" pitchFamily="18" charset="0"/>
                            </a:rPr>
                            <m:t>}</m:t>
                          </m:r>
                        </m:e>
                      </m:d>
                    </m:oMath>
                  </m:oMathPara>
                </a14:m>
                <a:endParaRPr lang="ko-KR" altLang="en-US" sz="1600" dirty="0"/>
              </a:p>
            </p:txBody>
          </p:sp>
        </mc:Choice>
        <mc:Fallback xmlns="">
          <p:sp>
            <p:nvSpPr>
              <p:cNvPr id="7" name="TextBox 6">
                <a:extLst>
                  <a:ext uri="{FF2B5EF4-FFF2-40B4-BE49-F238E27FC236}">
                    <a16:creationId xmlns:a16="http://schemas.microsoft.com/office/drawing/2014/main" id="{0B377517-AAEE-66CC-258A-740055FDB726}"/>
                  </a:ext>
                </a:extLst>
              </p:cNvPr>
              <p:cNvSpPr txBox="1">
                <a:spLocks noRot="1" noChangeAspect="1" noMove="1" noResize="1" noEditPoints="1" noAdjustHandles="1" noChangeArrowheads="1" noChangeShapeType="1" noTextEdit="1"/>
              </p:cNvSpPr>
              <p:nvPr/>
            </p:nvSpPr>
            <p:spPr>
              <a:xfrm>
                <a:off x="6096000" y="5264364"/>
                <a:ext cx="5045192" cy="370294"/>
              </a:xfrm>
              <a:prstGeom prst="rect">
                <a:avLst/>
              </a:prstGeom>
              <a:blipFill>
                <a:blip r:embed="rId5"/>
                <a:stretch>
                  <a:fillRect b="-8333"/>
                </a:stretch>
              </a:blipFill>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FF3EC7F9-4099-F58B-2F20-5EF7AAD747E6}"/>
                  </a:ext>
                </a:extLst>
              </p:cNvPr>
              <p:cNvSpPr txBox="1"/>
              <p:nvPr/>
            </p:nvSpPr>
            <p:spPr>
              <a:xfrm>
                <a:off x="6296033" y="1283492"/>
                <a:ext cx="1902495" cy="34586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Sup>
                        <m:sSubSupPr>
                          <m:ctrlPr>
                            <a:rPr lang="en-US" altLang="ko-KR" sz="1600" i="1" smtClean="0">
                              <a:latin typeface="Cambria Math" panose="02040503050406030204" pitchFamily="18" charset="0"/>
                            </a:rPr>
                          </m:ctrlPr>
                        </m:sSubSupPr>
                        <m:e>
                          <m:r>
                            <a:rPr lang="ko-KR" altLang="en-US" sz="1600" i="1" smtClean="0">
                              <a:latin typeface="Cambria Math" panose="02040503050406030204" pitchFamily="18" charset="0"/>
                            </a:rPr>
                            <m:t>𝓏</m:t>
                          </m:r>
                        </m:e>
                        <m:sub>
                          <m:r>
                            <a:rPr lang="en-US" altLang="ko-KR" sz="1600" b="0" i="1" smtClean="0">
                              <a:latin typeface="Cambria Math" panose="02040503050406030204" pitchFamily="18" charset="0"/>
                            </a:rPr>
                            <m:t>𝑡</m:t>
                          </m:r>
                          <m:r>
                            <a:rPr lang="en-US" altLang="ko-KR" sz="1600" b="0" i="1" smtClean="0">
                              <a:latin typeface="Cambria Math" panose="02040503050406030204" pitchFamily="18" charset="0"/>
                            </a:rPr>
                            <m:t>−1</m:t>
                          </m:r>
                        </m:sub>
                        <m:sup>
                          <m:r>
                            <a:rPr lang="en-US" altLang="ko-KR" sz="1600" b="0" i="1" smtClean="0">
                              <a:latin typeface="Cambria Math" panose="02040503050406030204" pitchFamily="18" charset="0"/>
                            </a:rPr>
                            <m:t>𝐺</m:t>
                          </m:r>
                        </m:sup>
                      </m:sSubSup>
                      <m:r>
                        <a:rPr lang="en-US" altLang="ko-KR" sz="1600" b="0" i="1" smtClean="0">
                          <a:latin typeface="Cambria Math" panose="02040503050406030204" pitchFamily="18" charset="0"/>
                        </a:rPr>
                        <m:t>=</m:t>
                      </m:r>
                      <m:sSub>
                        <m:sSubPr>
                          <m:ctrlPr>
                            <a:rPr lang="en-US" altLang="ko-KR" sz="1600" i="1">
                              <a:latin typeface="Cambria Math" panose="02040503050406030204" pitchFamily="18" charset="0"/>
                              <a:cs typeface="Times New Roman" panose="02020603050405020304" pitchFamily="18" charset="0"/>
                            </a:rPr>
                          </m:ctrlPr>
                        </m:sSubPr>
                        <m:e>
                          <m:r>
                            <a:rPr lang="ko-KR" altLang="en-US" sz="1600" i="1">
                              <a:latin typeface="Cambria Math" panose="02040503050406030204" pitchFamily="18" charset="0"/>
                              <a:cs typeface="Times New Roman" panose="02020603050405020304" pitchFamily="18" charset="0"/>
                            </a:rPr>
                            <m:t>𝜖</m:t>
                          </m:r>
                        </m:e>
                        <m:sub>
                          <m:r>
                            <a:rPr lang="ko-KR" altLang="en-US" sz="1600" i="1">
                              <a:latin typeface="Cambria Math" panose="02040503050406030204" pitchFamily="18" charset="0"/>
                              <a:cs typeface="Times New Roman" panose="020206030504050203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
                            <m:sSubPr>
                              <m:ctrlPr>
                                <a:rPr lang="en-US" altLang="ko-KR" sz="1600" i="1">
                                  <a:latin typeface="Cambria Math" panose="02040503050406030204" pitchFamily="18" charset="0"/>
                                  <a:cs typeface="Times New Roman" panose="02020603050405020304" pitchFamily="18" charset="0"/>
                                </a:rPr>
                              </m:ctrlPr>
                            </m:sSubPr>
                            <m:e>
                              <m:r>
                                <a:rPr lang="en-US" altLang="ko-KR" sz="1600" i="1">
                                  <a:latin typeface="Cambria Math" panose="02040503050406030204" pitchFamily="18" charset="0"/>
                                  <a:cs typeface="Times New Roman" panose="02020603050405020304" pitchFamily="18" charset="0"/>
                                </a:rPr>
                                <m:t>𝑥</m:t>
                              </m:r>
                            </m:e>
                            <m:sub>
                              <m:r>
                                <a:rPr lang="en-US" altLang="ko-KR" sz="1600" i="1">
                                  <a:latin typeface="Cambria Math" panose="02040503050406030204" pitchFamily="18" charset="0"/>
                                  <a:cs typeface="Times New Roman" panose="02020603050405020304" pitchFamily="18" charset="0"/>
                                </a:rPr>
                                <m:t>𝑡</m:t>
                              </m:r>
                            </m:sub>
                          </m:sSub>
                          <m:r>
                            <a:rPr lang="en-US" altLang="ko-KR" sz="1600" i="1">
                              <a:latin typeface="Cambria Math" panose="02040503050406030204" pitchFamily="18" charset="0"/>
                              <a:cs typeface="Times New Roman" panose="02020603050405020304" pitchFamily="18" charset="0"/>
                            </a:rPr>
                            <m:t>,</m:t>
                          </m:r>
                          <m:r>
                            <m:rPr>
                              <m:nor/>
                            </m:rPr>
                            <a:rPr lang="ko-KR" altLang="en-US" sz="1600">
                              <a:latin typeface="Cambria Math" panose="02040503050406030204" pitchFamily="18" charset="0"/>
                            </a:rPr>
                            <m:t>∅</m:t>
                          </m:r>
                          <m:r>
                            <a:rPr lang="en-US" altLang="ko-KR" sz="1600" i="1">
                              <a:latin typeface="Cambria Math" panose="02040503050406030204" pitchFamily="18" charset="0"/>
                              <a:cs typeface="Times New Roman" panose="02020603050405020304" pitchFamily="18" charset="0"/>
                            </a:rPr>
                            <m:t>,</m:t>
                          </m:r>
                          <m:r>
                            <a:rPr lang="en-US" altLang="ko-KR" sz="1600" b="0" i="1" smtClean="0">
                              <a:latin typeface="Cambria Math" panose="02040503050406030204" pitchFamily="18" charset="0"/>
                              <a:cs typeface="Times New Roman" panose="02020603050405020304" pitchFamily="18" charset="0"/>
                            </a:rPr>
                            <m:t>𝑡</m:t>
                          </m:r>
                        </m:e>
                      </m:d>
                    </m:oMath>
                  </m:oMathPara>
                </a14:m>
                <a:endParaRPr lang="ko-KR" altLang="en-US" sz="1600" dirty="0"/>
              </a:p>
            </p:txBody>
          </p:sp>
        </mc:Choice>
        <mc:Fallback xmlns="">
          <p:sp>
            <p:nvSpPr>
              <p:cNvPr id="8" name="TextBox 7">
                <a:extLst>
                  <a:ext uri="{FF2B5EF4-FFF2-40B4-BE49-F238E27FC236}">
                    <a16:creationId xmlns:a16="http://schemas.microsoft.com/office/drawing/2014/main" id="{FF3EC7F9-4099-F58B-2F20-5EF7AAD747E6}"/>
                  </a:ext>
                </a:extLst>
              </p:cNvPr>
              <p:cNvSpPr txBox="1">
                <a:spLocks noRot="1" noChangeAspect="1" noMove="1" noResize="1" noEditPoints="1" noAdjustHandles="1" noChangeArrowheads="1" noChangeShapeType="1" noTextEdit="1"/>
              </p:cNvSpPr>
              <p:nvPr/>
            </p:nvSpPr>
            <p:spPr>
              <a:xfrm>
                <a:off x="6296033" y="1283492"/>
                <a:ext cx="1902495" cy="345864"/>
              </a:xfrm>
              <a:prstGeom prst="rect">
                <a:avLst/>
              </a:prstGeom>
              <a:blipFill>
                <a:blip r:embed="rId6"/>
                <a:stretch>
                  <a:fillRect b="-1786"/>
                </a:stretch>
              </a:blipFill>
            </p:spPr>
            <p:txBody>
              <a:bodyPr/>
              <a:lstStyle/>
              <a:p>
                <a:r>
                  <a:rPr lang="ko-KR" altLang="en-US">
                    <a:noFill/>
                  </a:rPr>
                  <a:t> </a:t>
                </a:r>
              </a:p>
            </p:txBody>
          </p:sp>
        </mc:Fallback>
      </mc:AlternateContent>
    </p:spTree>
    <p:extLst>
      <p:ext uri="{BB962C8B-B14F-4D97-AF65-F5344CB8AC3E}">
        <p14:creationId xmlns:p14="http://schemas.microsoft.com/office/powerpoint/2010/main" val="39889379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2" name="Google Shape;97;p2">
            <a:extLst>
              <a:ext uri="{FF2B5EF4-FFF2-40B4-BE49-F238E27FC236}">
                <a16:creationId xmlns:a16="http://schemas.microsoft.com/office/drawing/2014/main" id="{2F6870FB-5203-1BEF-3F85-7C5F1E6F0114}"/>
              </a:ext>
            </a:extLst>
          </p:cNvPr>
          <p:cNvSpPr txBox="1"/>
          <p:nvPr/>
        </p:nvSpPr>
        <p:spPr>
          <a:xfrm>
            <a:off x="152400" y="231750"/>
            <a:ext cx="9490800"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4. Method</a:t>
            </a:r>
            <a:endParaRPr lang="en-US" altLang="ko-KR" sz="2800" dirty="0">
              <a:solidFill>
                <a:srgbClr val="333333"/>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r>
              <a:rPr lang="en-US" altLang="ko-KR" sz="2000" i="0" u="none" strike="noStrike" cap="none" dirty="0">
                <a:solidFill>
                  <a:srgbClr val="333333"/>
                </a:solidFill>
                <a:latin typeface="Times New Roman"/>
                <a:ea typeface="Times New Roman"/>
                <a:cs typeface="Times New Roman"/>
                <a:sym typeface="Times New Roman"/>
              </a:rPr>
              <a:t>    Negative-prompting</a:t>
            </a:r>
            <a:r>
              <a:rPr lang="en-US" altLang="ko-KR" sz="2000" dirty="0">
                <a:solidFill>
                  <a:srgbClr val="333333"/>
                </a:solidFill>
                <a:latin typeface="Times New Roman"/>
                <a:ea typeface="Times New Roman"/>
                <a:cs typeface="Times New Roman"/>
                <a:sym typeface="Times New Roman"/>
              </a:rPr>
              <a:t>.</a:t>
            </a:r>
            <a:endParaRPr sz="2000" i="0" u="none" strike="noStrike" cap="none" dirty="0">
              <a:solidFill>
                <a:srgbClr val="000000"/>
              </a:solidFill>
              <a:latin typeface="Times New Roman"/>
              <a:ea typeface="Times New Roman"/>
              <a:cs typeface="Times New Roman"/>
              <a:sym typeface="Times New Roman"/>
            </a:endParaRPr>
          </a:p>
        </p:txBody>
      </p:sp>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EE4E9073-46FD-73F3-41E9-41064E21ECB2}"/>
                  </a:ext>
                </a:extLst>
              </p:cNvPr>
              <p:cNvSpPr txBox="1"/>
              <p:nvPr/>
            </p:nvSpPr>
            <p:spPr>
              <a:xfrm>
                <a:off x="152400" y="2030200"/>
                <a:ext cx="7242700" cy="3046988"/>
              </a:xfrm>
              <a:prstGeom prst="rect">
                <a:avLst/>
              </a:prstGeom>
              <a:noFill/>
            </p:spPr>
            <p:txBody>
              <a:bodyPr wrap="square">
                <a:spAutoFit/>
              </a:bodyPr>
              <a:lstStyle/>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In classifier-free guidance, the predicted noise </a:t>
                </a:r>
                <a14:m>
                  <m:oMath xmlns:m="http://schemas.openxmlformats.org/officeDocument/2006/math">
                    <m:r>
                      <a:rPr lang="ko-KR" altLang="en-US" sz="1600" i="1" smtClean="0">
                        <a:latin typeface="Cambria Math" panose="02040503050406030204" pitchFamily="18" charset="0"/>
                        <a:cs typeface="Times New Roman" panose="02020603050405020304" pitchFamily="18" charset="0"/>
                      </a:rPr>
                      <m:t>𝜖</m:t>
                    </m:r>
                  </m:oMath>
                </a14:m>
                <a:r>
                  <a:rPr lang="en-US" altLang="ko-KR" sz="1600" dirty="0">
                    <a:latin typeface="Times New Roman" panose="02020603050405020304" pitchFamily="18" charset="0"/>
                    <a:cs typeface="Times New Roman" panose="02020603050405020304" pitchFamily="18" charset="0"/>
                  </a:rPr>
                  <a:t> at each sampling step is given by:</a:t>
                </a:r>
              </a:p>
              <a:p>
                <a:pPr marL="285750" indent="-28575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ko-KR" altLang="en-US" sz="1600" i="1">
                          <a:latin typeface="Cambria Math" panose="02040503050406030204" pitchFamily="18" charset="0"/>
                          <a:cs typeface="Times New Roman" panose="02020603050405020304" pitchFamily="18" charset="0"/>
                        </a:rPr>
                        <m:t>𝜖</m:t>
                      </m:r>
                      <m:r>
                        <a:rPr lang="en-US" altLang="ko-KR" sz="1600" b="0" i="1" smtClean="0">
                          <a:latin typeface="Cambria Math" panose="02040503050406030204" pitchFamily="18" charset="0"/>
                        </a:rPr>
                        <m:t>=</m:t>
                      </m:r>
                      <m:r>
                        <a:rPr lang="ko-KR" altLang="en-US" sz="1600" b="0" i="1" smtClean="0">
                          <a:latin typeface="Cambria Math" panose="02040503050406030204" pitchFamily="18" charset="0"/>
                        </a:rPr>
                        <m:t>𝜔</m:t>
                      </m:r>
                      <m:sSub>
                        <m:sSubPr>
                          <m:ctrlPr>
                            <a:rPr lang="en-US" altLang="ko-KR" sz="1600" b="0" i="1" smtClean="0">
                              <a:latin typeface="Cambria Math" panose="02040503050406030204" pitchFamily="18" charset="0"/>
                            </a:rPr>
                          </m:ctrlPr>
                        </m:sSubPr>
                        <m:e>
                          <m:r>
                            <a:rPr lang="ko-KR" altLang="en-US" sz="1600" b="0" i="1" smtClean="0">
                              <a:latin typeface="Cambria Math" panose="02040503050406030204" pitchFamily="18" charset="0"/>
                            </a:rPr>
                            <m:t>𝜖</m:t>
                          </m:r>
                        </m:e>
                        <m:sub>
                          <m:r>
                            <a:rPr lang="ko-KR" altLang="en-US" sz="1600" b="0" i="1" smtClean="0">
                              <a:latin typeface="Cambria Math" panose="020405030504060302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
                            <m:sSubPr>
                              <m:ctrlPr>
                                <a:rPr lang="en-US" altLang="ko-KR" sz="1600" i="1" smtClean="0">
                                  <a:latin typeface="Cambria Math" panose="02040503050406030204" pitchFamily="18" charset="0"/>
                                  <a:cs typeface="Times New Roman" panose="02020603050405020304" pitchFamily="18" charset="0"/>
                                </a:rPr>
                              </m:ctrlPr>
                            </m:sSubPr>
                            <m:e>
                              <m:r>
                                <a:rPr lang="en-US" altLang="ko-KR" sz="1600" b="0" i="1" smtClean="0">
                                  <a:latin typeface="Cambria Math" panose="02040503050406030204" pitchFamily="18" charset="0"/>
                                  <a:cs typeface="Times New Roman" panose="02020603050405020304" pitchFamily="18" charset="0"/>
                                </a:rPr>
                                <m:t>𝑥</m:t>
                              </m:r>
                            </m:e>
                            <m:sub>
                              <m:r>
                                <a:rPr lang="en-US" altLang="ko-KR" sz="1600" b="0" i="1" smtClean="0">
                                  <a:latin typeface="Cambria Math" panose="02040503050406030204" pitchFamily="18" charset="0"/>
                                  <a:cs typeface="Times New Roman" panose="02020603050405020304" pitchFamily="18" charset="0"/>
                                </a:rPr>
                                <m:t>𝑡</m:t>
                              </m:r>
                            </m:sub>
                          </m:sSub>
                          <m:r>
                            <a:rPr lang="en-US" altLang="ko-KR" sz="1600" i="1">
                              <a:latin typeface="Cambria Math" panose="02040503050406030204" pitchFamily="18" charset="0"/>
                              <a:cs typeface="Times New Roman" panose="02020603050405020304" pitchFamily="18" charset="0"/>
                            </a:rPr>
                            <m:t>,</m:t>
                          </m:r>
                          <m:r>
                            <a:rPr lang="en-US" altLang="ko-KR" sz="1600" b="0" i="1" smtClean="0">
                              <a:latin typeface="Cambria Math" panose="02040503050406030204" pitchFamily="18" charset="0"/>
                              <a:cs typeface="Times New Roman" panose="02020603050405020304" pitchFamily="18" charset="0"/>
                            </a:rPr>
                            <m:t>𝑃</m:t>
                          </m:r>
                          <m:r>
                            <a:rPr lang="en-US" altLang="ko-KR" sz="1600" i="1">
                              <a:latin typeface="Cambria Math" panose="02040503050406030204" pitchFamily="18" charset="0"/>
                              <a:cs typeface="Times New Roman" panose="02020603050405020304" pitchFamily="18" charset="0"/>
                            </a:rPr>
                            <m:t>,</m:t>
                          </m:r>
                          <m:r>
                            <a:rPr lang="en-US" altLang="ko-KR" sz="1600" b="0" i="1" smtClean="0">
                              <a:latin typeface="Cambria Math" panose="02040503050406030204" pitchFamily="18" charset="0"/>
                              <a:cs typeface="Times New Roman" panose="02020603050405020304" pitchFamily="18" charset="0"/>
                            </a:rPr>
                            <m:t>𝑡</m:t>
                          </m:r>
                        </m:e>
                      </m:d>
                      <m:r>
                        <a:rPr lang="en-US" altLang="ko-KR" sz="1600" b="0" i="1" smtClean="0">
                          <a:latin typeface="Cambria Math" panose="02040503050406030204" pitchFamily="18" charset="0"/>
                          <a:cs typeface="Times New Roman" panose="02020603050405020304" pitchFamily="18" charset="0"/>
                        </a:rPr>
                        <m:t> </m:t>
                      </m:r>
                      <m:r>
                        <m:rPr>
                          <m:nor/>
                        </m:rPr>
                        <a:rPr lang="en-US" altLang="ko-KR" sz="1600" b="0" i="0" smtClean="0">
                          <a:latin typeface="Cambria Math" panose="02040503050406030204" pitchFamily="18" charset="0"/>
                          <a:cs typeface="Times New Roman" panose="02020603050405020304" pitchFamily="18" charset="0"/>
                        </a:rPr>
                        <m:t>+ (1</m:t>
                      </m:r>
                      <m:r>
                        <a:rPr lang="en-US" altLang="ko-KR" sz="1600" b="0" i="1" smtClean="0">
                          <a:latin typeface="Cambria Math" panose="02040503050406030204" pitchFamily="18" charset="0"/>
                          <a:cs typeface="Times New Roman" panose="02020603050405020304" pitchFamily="18" charset="0"/>
                        </a:rPr>
                        <m:t>−</m:t>
                      </m:r>
                      <m:r>
                        <a:rPr lang="ko-KR" altLang="en-US" sz="1600" b="0" i="1" smtClean="0">
                          <a:latin typeface="Cambria Math" panose="02040503050406030204" pitchFamily="18" charset="0"/>
                          <a:cs typeface="Times New Roman" panose="02020603050405020304" pitchFamily="18" charset="0"/>
                        </a:rPr>
                        <m:t>𝜔</m:t>
                      </m:r>
                      <m:r>
                        <a:rPr lang="en-US" altLang="ko-KR" sz="1600" b="0" i="1" smtClean="0">
                          <a:latin typeface="Cambria Math" panose="02040503050406030204" pitchFamily="18" charset="0"/>
                          <a:cs typeface="Times New Roman" panose="02020603050405020304" pitchFamily="18" charset="0"/>
                        </a:rPr>
                        <m:t>)</m:t>
                      </m:r>
                      <m:sSub>
                        <m:sSubPr>
                          <m:ctrlPr>
                            <a:rPr lang="en-US" altLang="ko-KR" sz="1600" b="0" i="1" smtClean="0">
                              <a:latin typeface="Cambria Math" panose="02040503050406030204" pitchFamily="18" charset="0"/>
                              <a:cs typeface="Times New Roman" panose="02020603050405020304" pitchFamily="18" charset="0"/>
                            </a:rPr>
                          </m:ctrlPr>
                        </m:sSubPr>
                        <m:e>
                          <m:r>
                            <a:rPr lang="ko-KR" altLang="en-US" sz="1600" b="0" i="1" smtClean="0">
                              <a:latin typeface="Cambria Math" panose="02040503050406030204" pitchFamily="18" charset="0"/>
                              <a:cs typeface="Times New Roman" panose="02020603050405020304" pitchFamily="18" charset="0"/>
                            </a:rPr>
                            <m:t>𝜖</m:t>
                          </m:r>
                        </m:e>
                        <m:sub>
                          <m:r>
                            <a:rPr lang="ko-KR" altLang="en-US" sz="1600" b="0" i="1" smtClean="0">
                              <a:latin typeface="Cambria Math" panose="02040503050406030204" pitchFamily="18" charset="0"/>
                              <a:cs typeface="Times New Roman" panose="020206030504050203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
                            <m:sSubPr>
                              <m:ctrlPr>
                                <a:rPr lang="en-US" altLang="ko-KR" sz="1600" i="1" smtClean="0">
                                  <a:latin typeface="Cambria Math" panose="02040503050406030204" pitchFamily="18" charset="0"/>
                                  <a:cs typeface="Times New Roman" panose="02020603050405020304" pitchFamily="18" charset="0"/>
                                </a:rPr>
                              </m:ctrlPr>
                            </m:sSubPr>
                            <m:e>
                              <m:r>
                                <a:rPr lang="en-US" altLang="ko-KR" sz="1600" b="0" i="1" smtClean="0">
                                  <a:latin typeface="Cambria Math" panose="02040503050406030204" pitchFamily="18" charset="0"/>
                                  <a:cs typeface="Times New Roman" panose="02020603050405020304" pitchFamily="18" charset="0"/>
                                </a:rPr>
                                <m:t>𝑥</m:t>
                              </m:r>
                            </m:e>
                            <m:sub>
                              <m:r>
                                <a:rPr lang="en-US" altLang="ko-KR" sz="1600" b="0" i="1" smtClean="0">
                                  <a:latin typeface="Cambria Math" panose="02040503050406030204" pitchFamily="18" charset="0"/>
                                  <a:cs typeface="Times New Roman" panose="02020603050405020304" pitchFamily="18" charset="0"/>
                                </a:rPr>
                                <m:t>𝑡</m:t>
                              </m:r>
                            </m:sub>
                          </m:sSub>
                          <m:r>
                            <a:rPr lang="en-US" altLang="ko-KR" sz="1600" i="1">
                              <a:latin typeface="Cambria Math" panose="02040503050406030204" pitchFamily="18" charset="0"/>
                              <a:cs typeface="Times New Roman" panose="02020603050405020304" pitchFamily="18" charset="0"/>
                            </a:rPr>
                            <m:t>,</m:t>
                          </m:r>
                          <m:r>
                            <a:rPr lang="en-US" altLang="ko-KR" sz="1600" i="1" smtClean="0">
                              <a:latin typeface="Cambria Math" panose="02040503050406030204" pitchFamily="18" charset="0"/>
                              <a:ea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𝑡</m:t>
                          </m:r>
                        </m:e>
                      </m:d>
                    </m:oMath>
                  </m:oMathPara>
                </a14:m>
                <a:endParaRPr lang="en-US" altLang="ko-KR" sz="1600" dirty="0"/>
              </a:p>
              <a:p>
                <a:endParaRPr lang="en-US" altLang="ko-KR" sz="1600" dirty="0"/>
              </a:p>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Similarly, by replacing the empty prompt with a “negative” prompt </a:t>
                </a:r>
                <a14:m>
                  <m:oMath xmlns:m="http://schemas.openxmlformats.org/officeDocument/2006/math">
                    <m:sSub>
                      <m:sSubPr>
                        <m:ctrlPr>
                          <a:rPr lang="en-US" altLang="ko-KR" sz="1600" b="0" i="1" smtClean="0">
                            <a:latin typeface="Cambria Math" panose="02040503050406030204" pitchFamily="18" charset="0"/>
                            <a:cs typeface="Times New Roman" panose="02020603050405020304" pitchFamily="18" charset="0"/>
                          </a:rPr>
                        </m:ctrlPr>
                      </m:sSubPr>
                      <m:e>
                        <m:r>
                          <a:rPr lang="en-US" altLang="ko-KR" sz="1600" b="0" i="1" smtClean="0">
                            <a:latin typeface="Cambria Math" panose="02040503050406030204" pitchFamily="18" charset="0"/>
                            <a:cs typeface="Times New Roman" panose="02020603050405020304" pitchFamily="18" charset="0"/>
                          </a:rPr>
                          <m:t>𝑃</m:t>
                        </m:r>
                      </m:e>
                      <m:sub>
                        <m:r>
                          <a:rPr lang="en-US" altLang="ko-KR" sz="1600" b="0" i="1" smtClean="0">
                            <a:latin typeface="Cambria Math" panose="02040503050406030204" pitchFamily="18" charset="0"/>
                            <a:cs typeface="Times New Roman" panose="02020603050405020304" pitchFamily="18" charset="0"/>
                          </a:rPr>
                          <m:t>𝑛</m:t>
                        </m:r>
                      </m:sub>
                    </m:sSub>
                    <m:r>
                      <a:rPr lang="en-US" altLang="ko-KR" sz="1600" b="0" i="0" smtClean="0">
                        <a:latin typeface="Cambria Math" panose="02040503050406030204" pitchFamily="18" charset="0"/>
                        <a:cs typeface="Times New Roman" panose="02020603050405020304" pitchFamily="18" charset="0"/>
                      </a:rPr>
                      <m:t>:</m:t>
                    </m:r>
                  </m:oMath>
                </a14:m>
                <a:endParaRPr lang="en-US" altLang="ko-KR" sz="1600" b="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ko-KR" sz="1600" b="0" dirty="0">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acc>
                        <m:accPr>
                          <m:chr m:val="̃"/>
                          <m:ctrlPr>
                            <a:rPr lang="en-US" altLang="ko-KR" sz="1600" i="1" smtClean="0">
                              <a:latin typeface="Cambria Math" panose="02040503050406030204" pitchFamily="18" charset="0"/>
                            </a:rPr>
                          </m:ctrlPr>
                        </m:accPr>
                        <m:e>
                          <m:r>
                            <a:rPr lang="ko-KR" altLang="en-US" sz="1600" i="1" smtClean="0">
                              <a:latin typeface="Cambria Math" panose="02040503050406030204" pitchFamily="18" charset="0"/>
                            </a:rPr>
                            <m:t>𝜖</m:t>
                          </m:r>
                        </m:e>
                      </m:acc>
                      <m:r>
                        <a:rPr lang="en-US" altLang="ko-KR" sz="1600" i="1">
                          <a:latin typeface="Cambria Math" panose="02040503050406030204" pitchFamily="18" charset="0"/>
                        </a:rPr>
                        <m:t>=</m:t>
                      </m:r>
                      <m:r>
                        <a:rPr lang="ko-KR" altLang="en-US" sz="1600" i="1" smtClean="0">
                          <a:latin typeface="Cambria Math" panose="02040503050406030204" pitchFamily="18" charset="0"/>
                        </a:rPr>
                        <m:t>𝛼</m:t>
                      </m:r>
                      <m:sSub>
                        <m:sSubPr>
                          <m:ctrlPr>
                            <a:rPr lang="en-US" altLang="ko-KR" sz="1600" i="1">
                              <a:latin typeface="Cambria Math" panose="02040503050406030204" pitchFamily="18" charset="0"/>
                            </a:rPr>
                          </m:ctrlPr>
                        </m:sSubPr>
                        <m:e>
                          <m:r>
                            <a:rPr lang="ko-KR" altLang="en-US" sz="1600" i="1">
                              <a:latin typeface="Cambria Math" panose="02040503050406030204" pitchFamily="18" charset="0"/>
                            </a:rPr>
                            <m:t>𝜖</m:t>
                          </m:r>
                        </m:e>
                        <m:sub>
                          <m:r>
                            <a:rPr lang="ko-KR" altLang="en-US" sz="1600" i="1">
                              <a:latin typeface="Cambria Math" panose="020405030504060302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
                            <m:sSubPr>
                              <m:ctrlPr>
                                <a:rPr lang="en-US" altLang="ko-KR" sz="1600" i="1">
                                  <a:latin typeface="Cambria Math" panose="02040503050406030204" pitchFamily="18" charset="0"/>
                                  <a:cs typeface="Times New Roman" panose="02020603050405020304" pitchFamily="18" charset="0"/>
                                </a:rPr>
                              </m:ctrlPr>
                            </m:sSubPr>
                            <m:e>
                              <m:r>
                                <a:rPr lang="en-US" altLang="ko-KR" sz="1600" i="1">
                                  <a:latin typeface="Cambria Math" panose="02040503050406030204" pitchFamily="18" charset="0"/>
                                  <a:cs typeface="Times New Roman" panose="02020603050405020304" pitchFamily="18" charset="0"/>
                                </a:rPr>
                                <m:t>𝑥</m:t>
                              </m:r>
                            </m:e>
                            <m:sub>
                              <m:r>
                                <a:rPr lang="en-US" altLang="ko-KR" sz="1600" i="1">
                                  <a:latin typeface="Cambria Math" panose="02040503050406030204" pitchFamily="18" charset="0"/>
                                  <a:cs typeface="Times New Roman" panose="02020603050405020304" pitchFamily="18" charset="0"/>
                                </a:rPr>
                                <m:t>𝑡</m:t>
                              </m:r>
                            </m:sub>
                          </m:sSub>
                          <m:r>
                            <a:rPr lang="en-US" altLang="ko-KR" sz="1600" i="1">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ea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𝑡</m:t>
                          </m:r>
                        </m:e>
                      </m:d>
                      <m:r>
                        <a:rPr lang="en-US" altLang="ko-KR" sz="1600" i="1">
                          <a:latin typeface="Cambria Math" panose="02040503050406030204" pitchFamily="18" charset="0"/>
                          <a:cs typeface="Times New Roman" panose="02020603050405020304" pitchFamily="18" charset="0"/>
                        </a:rPr>
                        <m:t> </m:t>
                      </m:r>
                      <m:r>
                        <m:rPr>
                          <m:nor/>
                        </m:rPr>
                        <a:rPr lang="en-US" altLang="ko-KR" sz="1600">
                          <a:latin typeface="Cambria Math" panose="02040503050406030204" pitchFamily="18" charset="0"/>
                          <a:cs typeface="Times New Roman" panose="02020603050405020304" pitchFamily="18" charset="0"/>
                        </a:rPr>
                        <m:t>+ (1</m:t>
                      </m:r>
                      <m:r>
                        <a:rPr lang="en-US" altLang="ko-KR" sz="1600" i="1">
                          <a:latin typeface="Cambria Math" panose="02040503050406030204" pitchFamily="18" charset="0"/>
                          <a:cs typeface="Times New Roman" panose="02020603050405020304" pitchFamily="18" charset="0"/>
                        </a:rPr>
                        <m:t>−</m:t>
                      </m:r>
                      <m:r>
                        <a:rPr lang="ko-KR" altLang="en-US" sz="1600" i="1" smtClean="0">
                          <a:latin typeface="Cambria Math" panose="02040503050406030204" pitchFamily="18" charset="0"/>
                          <a:cs typeface="Times New Roman" panose="02020603050405020304" pitchFamily="18" charset="0"/>
                        </a:rPr>
                        <m:t>𝛼</m:t>
                      </m:r>
                      <m:r>
                        <a:rPr lang="en-US" altLang="ko-KR" sz="1600" i="1">
                          <a:latin typeface="Cambria Math" panose="02040503050406030204" pitchFamily="18" charset="0"/>
                          <a:cs typeface="Times New Roman" panose="02020603050405020304" pitchFamily="18" charset="0"/>
                        </a:rPr>
                        <m:t>)</m:t>
                      </m:r>
                      <m:sSub>
                        <m:sSubPr>
                          <m:ctrlPr>
                            <a:rPr lang="en-US" altLang="ko-KR" sz="1600" i="1">
                              <a:latin typeface="Cambria Math" panose="02040503050406030204" pitchFamily="18" charset="0"/>
                              <a:cs typeface="Times New Roman" panose="02020603050405020304" pitchFamily="18" charset="0"/>
                            </a:rPr>
                          </m:ctrlPr>
                        </m:sSubPr>
                        <m:e>
                          <m:r>
                            <a:rPr lang="ko-KR" altLang="en-US" sz="1600" i="1">
                              <a:latin typeface="Cambria Math" panose="02040503050406030204" pitchFamily="18" charset="0"/>
                              <a:cs typeface="Times New Roman" panose="02020603050405020304" pitchFamily="18" charset="0"/>
                            </a:rPr>
                            <m:t>𝜖</m:t>
                          </m:r>
                        </m:e>
                        <m:sub>
                          <m:r>
                            <a:rPr lang="ko-KR" altLang="en-US" sz="1600" i="1">
                              <a:latin typeface="Cambria Math" panose="02040503050406030204" pitchFamily="18" charset="0"/>
                              <a:cs typeface="Times New Roman" panose="020206030504050203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
                            <m:sSubPr>
                              <m:ctrlPr>
                                <a:rPr lang="en-US" altLang="ko-KR" sz="1600" i="1">
                                  <a:latin typeface="Cambria Math" panose="02040503050406030204" pitchFamily="18" charset="0"/>
                                  <a:cs typeface="Times New Roman" panose="02020603050405020304" pitchFamily="18" charset="0"/>
                                </a:rPr>
                              </m:ctrlPr>
                            </m:sSubPr>
                            <m:e>
                              <m:r>
                                <a:rPr lang="en-US" altLang="ko-KR" sz="1600" i="1">
                                  <a:latin typeface="Cambria Math" panose="02040503050406030204" pitchFamily="18" charset="0"/>
                                  <a:cs typeface="Times New Roman" panose="02020603050405020304" pitchFamily="18" charset="0"/>
                                </a:rPr>
                                <m:t>𝑥</m:t>
                              </m:r>
                            </m:e>
                            <m:sub>
                              <m:r>
                                <a:rPr lang="en-US" altLang="ko-KR" sz="1600" i="1">
                                  <a:latin typeface="Cambria Math" panose="02040503050406030204" pitchFamily="18" charset="0"/>
                                  <a:cs typeface="Times New Roman" panose="02020603050405020304" pitchFamily="18" charset="0"/>
                                </a:rPr>
                                <m:t>𝑡</m:t>
                              </m:r>
                            </m:sub>
                          </m:sSub>
                          <m:r>
                            <a:rPr lang="en-US" altLang="ko-KR" sz="1600" i="1">
                              <a:latin typeface="Cambria Math" panose="02040503050406030204" pitchFamily="18" charset="0"/>
                              <a:cs typeface="Times New Roman" panose="02020603050405020304" pitchFamily="18" charset="0"/>
                            </a:rPr>
                            <m:t>,</m:t>
                          </m:r>
                          <m:sSub>
                            <m:sSubPr>
                              <m:ctrlPr>
                                <a:rPr lang="en-US" altLang="ko-KR" sz="1600" i="1" smtClean="0">
                                  <a:latin typeface="Cambria Math" panose="02040503050406030204" pitchFamily="18" charset="0"/>
                                  <a:cs typeface="Times New Roman" panose="02020603050405020304" pitchFamily="18" charset="0"/>
                                </a:rPr>
                              </m:ctrlPr>
                            </m:sSubPr>
                            <m:e>
                              <m:r>
                                <a:rPr lang="en-US" altLang="ko-KR" sz="1600" b="0" i="1" smtClean="0">
                                  <a:latin typeface="Cambria Math" panose="02040503050406030204" pitchFamily="18" charset="0"/>
                                  <a:cs typeface="Times New Roman" panose="02020603050405020304" pitchFamily="18" charset="0"/>
                                </a:rPr>
                                <m:t>𝑃</m:t>
                              </m:r>
                            </m:e>
                            <m:sub>
                              <m:r>
                                <a:rPr lang="en-US" altLang="ko-KR" sz="1600" b="0" i="1" smtClean="0">
                                  <a:latin typeface="Cambria Math" panose="02040503050406030204" pitchFamily="18" charset="0"/>
                                  <a:cs typeface="Times New Roman" panose="02020603050405020304" pitchFamily="18" charset="0"/>
                                </a:rPr>
                                <m:t>𝑛</m:t>
                              </m:r>
                            </m:sub>
                          </m:sSub>
                          <m:r>
                            <a:rPr lang="en-US" altLang="ko-KR" sz="1600" i="1">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𝑡</m:t>
                          </m:r>
                        </m:e>
                      </m:d>
                      <m:r>
                        <a:rPr lang="en-US" altLang="ko-KR" sz="1600" b="0" i="1" smtClean="0">
                          <a:latin typeface="Cambria Math" panose="02040503050406030204" pitchFamily="18" charset="0"/>
                          <a:cs typeface="Times New Roman" panose="02020603050405020304" pitchFamily="18" charset="0"/>
                        </a:rPr>
                        <m:t>,</m:t>
                      </m:r>
                    </m:oMath>
                  </m:oMathPara>
                </a14:m>
                <a:endParaRPr lang="en-US" altLang="ko-KR"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284400"/>
                <a:r>
                  <a:rPr lang="en-US" altLang="ko-KR" sz="1600" dirty="0" err="1">
                    <a:latin typeface="Times New Roman" panose="02020603050405020304" pitchFamily="18" charset="0"/>
                    <a:cs typeface="Times New Roman" panose="02020603050405020304" pitchFamily="18" charset="0"/>
                  </a:rPr>
                  <a:t>pluging</a:t>
                </a:r>
                <a:r>
                  <a:rPr lang="en-US" altLang="ko-KR" sz="1600" dirty="0">
                    <a:latin typeface="Times New Roman" panose="02020603050405020304" pitchFamily="18" charset="0"/>
                    <a:cs typeface="Times New Roman" panose="02020603050405020304" pitchFamily="18" charset="0"/>
                  </a:rPr>
                  <a:t> </a:t>
                </a:r>
                <a14:m>
                  <m:oMath xmlns:m="http://schemas.openxmlformats.org/officeDocument/2006/math">
                    <m:acc>
                      <m:accPr>
                        <m:chr m:val="̃"/>
                        <m:ctrlPr>
                          <a:rPr lang="en-US" altLang="ko-KR" sz="1600" i="1" smtClean="0">
                            <a:latin typeface="Cambria Math" panose="02040503050406030204" pitchFamily="18" charset="0"/>
                          </a:rPr>
                        </m:ctrlPr>
                      </m:accPr>
                      <m:e>
                        <m:r>
                          <a:rPr lang="ko-KR" altLang="en-US" sz="1600" i="1" smtClean="0">
                            <a:latin typeface="Cambria Math" panose="02040503050406030204" pitchFamily="18" charset="0"/>
                          </a:rPr>
                          <m:t>𝜖</m:t>
                        </m:r>
                      </m:e>
                    </m:acc>
                  </m:oMath>
                </a14:m>
                <a:r>
                  <a:rPr lang="ko-KR" altLang="en-US" sz="1600" dirty="0">
                    <a:latin typeface="Times New Roman" panose="02020603050405020304" pitchFamily="18" charset="0"/>
                    <a:cs typeface="Times New Roman" panose="02020603050405020304" pitchFamily="18" charset="0"/>
                  </a:rPr>
                  <a:t> </a:t>
                </a:r>
                <a:r>
                  <a:rPr lang="en-US" altLang="ko-KR" sz="1600" dirty="0">
                    <a:latin typeface="Times New Roman" panose="02020603050405020304" pitchFamily="18" charset="0"/>
                    <a:cs typeface="Times New Roman" panose="02020603050405020304" pitchFamily="18" charset="0"/>
                  </a:rPr>
                  <a:t>instead of </a:t>
                </a:r>
                <a14:m>
                  <m:oMath xmlns:m="http://schemas.openxmlformats.org/officeDocument/2006/math">
                    <m:sSub>
                      <m:sSubPr>
                        <m:ctrlPr>
                          <a:rPr lang="en-US" altLang="ko-KR" sz="1600" i="1">
                            <a:latin typeface="Cambria Math" panose="02040503050406030204" pitchFamily="18" charset="0"/>
                            <a:cs typeface="Times New Roman" panose="02020603050405020304" pitchFamily="18" charset="0"/>
                          </a:rPr>
                        </m:ctrlPr>
                      </m:sSubPr>
                      <m:e>
                        <m:r>
                          <a:rPr lang="ko-KR" altLang="en-US" sz="1600" i="1">
                            <a:latin typeface="Cambria Math" panose="02040503050406030204" pitchFamily="18" charset="0"/>
                            <a:cs typeface="Times New Roman" panose="02020603050405020304" pitchFamily="18" charset="0"/>
                          </a:rPr>
                          <m:t>𝜖</m:t>
                        </m:r>
                      </m:e>
                      <m:sub>
                        <m:r>
                          <a:rPr lang="ko-KR" altLang="en-US" sz="1600" i="1">
                            <a:latin typeface="Cambria Math" panose="02040503050406030204" pitchFamily="18" charset="0"/>
                            <a:cs typeface="Times New Roman" panose="020206030504050203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
                          <m:sSubPr>
                            <m:ctrlPr>
                              <a:rPr lang="en-US" altLang="ko-KR" sz="1600" i="1">
                                <a:latin typeface="Cambria Math" panose="02040503050406030204" pitchFamily="18" charset="0"/>
                                <a:cs typeface="Times New Roman" panose="02020603050405020304" pitchFamily="18" charset="0"/>
                              </a:rPr>
                            </m:ctrlPr>
                          </m:sSubPr>
                          <m:e>
                            <m:r>
                              <a:rPr lang="en-US" altLang="ko-KR" sz="1600" i="1">
                                <a:latin typeface="Cambria Math" panose="02040503050406030204" pitchFamily="18" charset="0"/>
                                <a:cs typeface="Times New Roman" panose="02020603050405020304" pitchFamily="18" charset="0"/>
                              </a:rPr>
                              <m:t>𝑥</m:t>
                            </m:r>
                          </m:e>
                          <m:sub>
                            <m:r>
                              <a:rPr lang="en-US" altLang="ko-KR" sz="1600" i="1">
                                <a:latin typeface="Cambria Math" panose="02040503050406030204" pitchFamily="18" charset="0"/>
                                <a:cs typeface="Times New Roman" panose="02020603050405020304" pitchFamily="18" charset="0"/>
                              </a:rPr>
                              <m:t>𝑡</m:t>
                            </m:r>
                          </m:sub>
                        </m:sSub>
                        <m:r>
                          <a:rPr lang="en-US" altLang="ko-KR" sz="1600" i="1">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ea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𝑡</m:t>
                        </m:r>
                      </m:e>
                    </m:d>
                    <m:r>
                      <a:rPr lang="en-US" altLang="ko-KR" sz="1600" b="0" i="0" smtClean="0">
                        <a:latin typeface="Cambria Math" panose="02040503050406030204" pitchFamily="18" charset="0"/>
                        <a:cs typeface="Times New Roman" panose="02020603050405020304" pitchFamily="18" charset="0"/>
                      </a:rPr>
                      <m:t>.</m:t>
                    </m:r>
                  </m:oMath>
                </a14:m>
                <a:r>
                  <a:rPr lang="ko-KR" altLang="en-US" sz="1600" dirty="0">
                    <a:latin typeface="Times New Roman" panose="02020603050405020304" pitchFamily="18" charset="0"/>
                    <a:cs typeface="Times New Roman" panose="02020603050405020304" pitchFamily="18" charset="0"/>
                  </a:rPr>
                  <a:t> </a:t>
                </a:r>
                <a:r>
                  <a:rPr lang="en-US" altLang="ko-KR" sz="1600" dirty="0">
                    <a:latin typeface="Times New Roman" panose="02020603050405020304" pitchFamily="18" charset="0"/>
                    <a:cs typeface="Times New Roman" panose="02020603050405020304" pitchFamily="18" charset="0"/>
                  </a:rPr>
                  <a:t>That is, </a:t>
                </a:r>
                <a14:m>
                  <m:oMath xmlns:m="http://schemas.openxmlformats.org/officeDocument/2006/math">
                    <m:r>
                      <a:rPr lang="ko-KR" altLang="en-US" sz="1600" i="1">
                        <a:latin typeface="Cambria Math" panose="02040503050406030204" pitchFamily="18" charset="0"/>
                        <a:cs typeface="Times New Roman" panose="02020603050405020304" pitchFamily="18" charset="0"/>
                      </a:rPr>
                      <m:t>𝜖</m:t>
                    </m:r>
                    <m:r>
                      <a:rPr lang="en-US" altLang="ko-KR" sz="1600" i="1">
                        <a:latin typeface="Cambria Math" panose="02040503050406030204" pitchFamily="18" charset="0"/>
                      </a:rPr>
                      <m:t>=</m:t>
                    </m:r>
                    <m:r>
                      <a:rPr lang="ko-KR" altLang="en-US" sz="1600" i="1">
                        <a:latin typeface="Cambria Math" panose="02040503050406030204" pitchFamily="18" charset="0"/>
                      </a:rPr>
                      <m:t>𝜔</m:t>
                    </m:r>
                    <m:sSub>
                      <m:sSubPr>
                        <m:ctrlPr>
                          <a:rPr lang="en-US" altLang="ko-KR" sz="1600" i="1">
                            <a:latin typeface="Cambria Math" panose="02040503050406030204" pitchFamily="18" charset="0"/>
                          </a:rPr>
                        </m:ctrlPr>
                      </m:sSubPr>
                      <m:e>
                        <m:r>
                          <a:rPr lang="ko-KR" altLang="en-US" sz="1600" i="1">
                            <a:latin typeface="Cambria Math" panose="02040503050406030204" pitchFamily="18" charset="0"/>
                          </a:rPr>
                          <m:t>𝜖</m:t>
                        </m:r>
                      </m:e>
                      <m:sub>
                        <m:r>
                          <a:rPr lang="ko-KR" altLang="en-US" sz="1600" i="1">
                            <a:latin typeface="Cambria Math" panose="020405030504060302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
                          <m:sSubPr>
                            <m:ctrlPr>
                              <a:rPr lang="en-US" altLang="ko-KR" sz="1600" i="1">
                                <a:latin typeface="Cambria Math" panose="02040503050406030204" pitchFamily="18" charset="0"/>
                                <a:cs typeface="Times New Roman" panose="02020603050405020304" pitchFamily="18" charset="0"/>
                              </a:rPr>
                            </m:ctrlPr>
                          </m:sSubPr>
                          <m:e>
                            <m:r>
                              <a:rPr lang="en-US" altLang="ko-KR" sz="1600" i="1">
                                <a:latin typeface="Cambria Math" panose="02040503050406030204" pitchFamily="18" charset="0"/>
                                <a:cs typeface="Times New Roman" panose="02020603050405020304" pitchFamily="18" charset="0"/>
                              </a:rPr>
                              <m:t>𝑥</m:t>
                            </m:r>
                          </m:e>
                          <m:sub>
                            <m:r>
                              <a:rPr lang="en-US" altLang="ko-KR" sz="1600" i="1">
                                <a:latin typeface="Cambria Math" panose="02040503050406030204" pitchFamily="18" charset="0"/>
                                <a:cs typeface="Times New Roman" panose="02020603050405020304" pitchFamily="18" charset="0"/>
                              </a:rPr>
                              <m:t>𝑡</m:t>
                            </m:r>
                          </m:sub>
                        </m:sSub>
                        <m:r>
                          <a:rPr lang="en-US" altLang="ko-KR" sz="1600" i="1">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𝑃</m:t>
                        </m:r>
                        <m:r>
                          <a:rPr lang="en-US" altLang="ko-KR" sz="1600" i="1">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𝑡</m:t>
                        </m:r>
                      </m:e>
                    </m:d>
                    <m:r>
                      <a:rPr lang="en-US" altLang="ko-KR" sz="1600" i="1">
                        <a:latin typeface="Cambria Math" panose="02040503050406030204" pitchFamily="18" charset="0"/>
                        <a:cs typeface="Times New Roman" panose="02020603050405020304" pitchFamily="18" charset="0"/>
                      </a:rPr>
                      <m:t> </m:t>
                    </m:r>
                    <m:r>
                      <m:rPr>
                        <m:nor/>
                      </m:rPr>
                      <a:rPr lang="en-US" altLang="ko-KR" sz="1600">
                        <a:latin typeface="Cambria Math" panose="02040503050406030204" pitchFamily="18" charset="0"/>
                        <a:cs typeface="Times New Roman" panose="02020603050405020304" pitchFamily="18" charset="0"/>
                      </a:rPr>
                      <m:t>+ (1</m:t>
                    </m:r>
                    <m:r>
                      <a:rPr lang="en-US" altLang="ko-KR" sz="1600" i="1">
                        <a:latin typeface="Cambria Math" panose="02040503050406030204" pitchFamily="18" charset="0"/>
                        <a:cs typeface="Times New Roman" panose="02020603050405020304" pitchFamily="18" charset="0"/>
                      </a:rPr>
                      <m:t>−</m:t>
                    </m:r>
                    <m:r>
                      <a:rPr lang="ko-KR" altLang="en-US" sz="1600" i="1">
                        <a:latin typeface="Cambria Math" panose="02040503050406030204" pitchFamily="18" charset="0"/>
                        <a:cs typeface="Times New Roman" panose="02020603050405020304" pitchFamily="18" charset="0"/>
                      </a:rPr>
                      <m:t>𝜔</m:t>
                    </m:r>
                    <m:r>
                      <a:rPr lang="en-US" altLang="ko-KR" sz="1600" i="1">
                        <a:latin typeface="Cambria Math" panose="02040503050406030204" pitchFamily="18" charset="0"/>
                        <a:cs typeface="Times New Roman" panose="02020603050405020304" pitchFamily="18" charset="0"/>
                      </a:rPr>
                      <m:t>)</m:t>
                    </m:r>
                    <m:acc>
                      <m:accPr>
                        <m:chr m:val="̃"/>
                        <m:ctrlPr>
                          <a:rPr lang="en-US" altLang="ko-KR" sz="1600" i="1">
                            <a:latin typeface="Cambria Math" panose="02040503050406030204" pitchFamily="18" charset="0"/>
                          </a:rPr>
                        </m:ctrlPr>
                      </m:accPr>
                      <m:e>
                        <m:r>
                          <a:rPr lang="ko-KR" altLang="en-US" sz="1600" i="1">
                            <a:latin typeface="Cambria Math" panose="02040503050406030204" pitchFamily="18" charset="0"/>
                          </a:rPr>
                          <m:t>𝜖</m:t>
                        </m:r>
                      </m:e>
                    </m:acc>
                  </m:oMath>
                </a14:m>
                <a:r>
                  <a:rPr lang="en-US" altLang="ko-KR" sz="1600"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In practice, negative-prompting is beneficial for handling </a:t>
                </a:r>
                <a:r>
                  <a:rPr lang="en-US" altLang="ko-KR" sz="1600" dirty="0" err="1">
                    <a:latin typeface="Times New Roman" panose="02020603050405020304" pitchFamily="18" charset="0"/>
                    <a:cs typeface="Times New Roman" panose="02020603050405020304" pitchFamily="18" charset="0"/>
                  </a:rPr>
                  <a:t>textureless</a:t>
                </a:r>
                <a:r>
                  <a:rPr lang="en-US" altLang="ko-KR" sz="1600" dirty="0">
                    <a:latin typeface="Times New Roman" panose="02020603050405020304" pitchFamily="18" charset="0"/>
                    <a:cs typeface="Times New Roman" panose="02020603050405020304" pitchFamily="18" charset="0"/>
                  </a:rPr>
                  <a:t> “primitives” guidance images.</a:t>
                </a:r>
                <a:endParaRPr lang="ko-KR" altLang="en-US" sz="1600" dirty="0">
                  <a:latin typeface="Times New Roman" panose="02020603050405020304" pitchFamily="18" charset="0"/>
                  <a:cs typeface="Times New Roman" panose="02020603050405020304" pitchFamily="18" charset="0"/>
                </a:endParaRPr>
              </a:p>
            </p:txBody>
          </p:sp>
        </mc:Choice>
        <mc:Fallback>
          <p:sp>
            <p:nvSpPr>
              <p:cNvPr id="3" name="TextBox 2">
                <a:extLst>
                  <a:ext uri="{FF2B5EF4-FFF2-40B4-BE49-F238E27FC236}">
                    <a16:creationId xmlns:a16="http://schemas.microsoft.com/office/drawing/2014/main" id="{EE4E9073-46FD-73F3-41E9-41064E21ECB2}"/>
                  </a:ext>
                </a:extLst>
              </p:cNvPr>
              <p:cNvSpPr txBox="1">
                <a:spLocks noRot="1" noChangeAspect="1" noMove="1" noResize="1" noEditPoints="1" noAdjustHandles="1" noChangeArrowheads="1" noChangeShapeType="1" noTextEdit="1"/>
              </p:cNvSpPr>
              <p:nvPr/>
            </p:nvSpPr>
            <p:spPr>
              <a:xfrm>
                <a:off x="152400" y="2030200"/>
                <a:ext cx="7242700" cy="3046988"/>
              </a:xfrm>
              <a:prstGeom prst="rect">
                <a:avLst/>
              </a:prstGeom>
              <a:blipFill>
                <a:blip r:embed="rId4"/>
                <a:stretch>
                  <a:fillRect l="-337" t="-600" b="-1600"/>
                </a:stretch>
              </a:blipFill>
            </p:spPr>
            <p:txBody>
              <a:bodyPr/>
              <a:lstStyle/>
              <a:p>
                <a:r>
                  <a:rPr lang="ko-KR" altLang="en-US">
                    <a:noFill/>
                  </a:rPr>
                  <a:t> </a:t>
                </a:r>
              </a:p>
            </p:txBody>
          </p:sp>
        </mc:Fallback>
      </mc:AlternateContent>
      <p:pic>
        <p:nvPicPr>
          <p:cNvPr id="7" name="그림 6">
            <a:extLst>
              <a:ext uri="{FF2B5EF4-FFF2-40B4-BE49-F238E27FC236}">
                <a16:creationId xmlns:a16="http://schemas.microsoft.com/office/drawing/2014/main" id="{202C01C6-C312-5A8D-EF2B-D4D3B065B74C}"/>
              </a:ext>
            </a:extLst>
          </p:cNvPr>
          <p:cNvPicPr>
            <a:picLocks noChangeAspect="1"/>
          </p:cNvPicPr>
          <p:nvPr/>
        </p:nvPicPr>
        <p:blipFill>
          <a:blip r:embed="rId5"/>
          <a:stretch>
            <a:fillRect/>
          </a:stretch>
        </p:blipFill>
        <p:spPr>
          <a:xfrm>
            <a:off x="7626486" y="1578365"/>
            <a:ext cx="4033428" cy="3704437"/>
          </a:xfrm>
          <a:prstGeom prst="rect">
            <a:avLst/>
          </a:prstGeom>
        </p:spPr>
      </p:pic>
    </p:spTree>
    <p:extLst>
      <p:ext uri="{BB962C8B-B14F-4D97-AF65-F5344CB8AC3E}">
        <p14:creationId xmlns:p14="http://schemas.microsoft.com/office/powerpoint/2010/main" val="36596636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2" name="Google Shape;97;p2">
            <a:extLst>
              <a:ext uri="{FF2B5EF4-FFF2-40B4-BE49-F238E27FC236}">
                <a16:creationId xmlns:a16="http://schemas.microsoft.com/office/drawing/2014/main" id="{2DFA5EA5-A7C4-AD28-FBE0-FBD1B28F6058}"/>
              </a:ext>
            </a:extLst>
          </p:cNvPr>
          <p:cNvSpPr txBox="1"/>
          <p:nvPr/>
        </p:nvSpPr>
        <p:spPr>
          <a:xfrm>
            <a:off x="152400" y="231750"/>
            <a:ext cx="9490800"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5. Results</a:t>
            </a:r>
            <a:endParaRPr lang="en-US" altLang="ko-KR" sz="2800" dirty="0">
              <a:solidFill>
                <a:srgbClr val="333333"/>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r>
              <a:rPr lang="en-US" altLang="ko-KR" sz="2000" i="0" u="none" strike="noStrike" cap="none" dirty="0">
                <a:solidFill>
                  <a:srgbClr val="333333"/>
                </a:solidFill>
                <a:latin typeface="Times New Roman"/>
                <a:ea typeface="Times New Roman"/>
                <a:cs typeface="Times New Roman"/>
                <a:sym typeface="Times New Roman"/>
              </a:rPr>
              <a:t>    Datasets</a:t>
            </a:r>
            <a:r>
              <a:rPr lang="en-US" altLang="ko-KR" sz="2000" dirty="0">
                <a:solidFill>
                  <a:srgbClr val="333333"/>
                </a:solidFill>
                <a:latin typeface="Times New Roman"/>
                <a:ea typeface="Times New Roman"/>
                <a:cs typeface="Times New Roman"/>
                <a:sym typeface="Times New Roman"/>
              </a:rPr>
              <a:t>.</a:t>
            </a:r>
            <a:endParaRPr sz="2000" i="0" u="none" strike="noStrike" cap="none" dirty="0">
              <a:solidFill>
                <a:srgbClr val="000000"/>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BE096BA9-0DD8-E9E4-8918-3FD1188C29DD}"/>
              </a:ext>
            </a:extLst>
          </p:cNvPr>
          <p:cNvSpPr txBox="1"/>
          <p:nvPr/>
        </p:nvSpPr>
        <p:spPr>
          <a:xfrm>
            <a:off x="152398" y="1907089"/>
            <a:ext cx="7683816" cy="3293209"/>
          </a:xfrm>
          <a:prstGeom prst="rect">
            <a:avLst/>
          </a:prstGeom>
          <a:noFill/>
        </p:spPr>
        <p:txBody>
          <a:bodyPr wrap="square" numCol="1" rtlCol="0">
            <a:spAutoFit/>
          </a:bodyPr>
          <a:lstStyle/>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Since there is no existing benchmark, we created two new datasets:</a:t>
            </a:r>
          </a:p>
          <a:p>
            <a:pPr marL="457200"/>
            <a:r>
              <a:rPr lang="en-US" altLang="ko-KR" sz="1600" dirty="0">
                <a:latin typeface="Times New Roman" panose="02020603050405020304" pitchFamily="18" charset="0"/>
                <a:cs typeface="Times New Roman" panose="02020603050405020304" pitchFamily="18" charset="0"/>
              </a:rPr>
              <a:t>1. </a:t>
            </a:r>
            <a:r>
              <a:rPr lang="en-US" altLang="ko-KR" sz="1600" i="1" dirty="0">
                <a:latin typeface="Times New Roman" panose="02020603050405020304" pitchFamily="18" charset="0"/>
                <a:cs typeface="Times New Roman" panose="02020603050405020304" pitchFamily="18" charset="0"/>
              </a:rPr>
              <a:t>Wild-TI2I</a:t>
            </a:r>
            <a:r>
              <a:rPr lang="en-US" altLang="ko-KR" sz="1600" dirty="0">
                <a:latin typeface="Times New Roman" panose="02020603050405020304" pitchFamily="18" charset="0"/>
                <a:cs typeface="Times New Roman" panose="02020603050405020304" pitchFamily="18" charset="0"/>
              </a:rPr>
              <a:t>: comprises of 148 diverse text-image pairs, 53% of which consists of real guidance images.</a:t>
            </a:r>
          </a:p>
          <a:p>
            <a:pPr marL="457200"/>
            <a:r>
              <a:rPr lang="en-US" altLang="ko-KR" sz="1600" dirty="0">
                <a:latin typeface="Times New Roman" panose="02020603050405020304" pitchFamily="18" charset="0"/>
                <a:cs typeface="Times New Roman" panose="02020603050405020304" pitchFamily="18" charset="0"/>
              </a:rPr>
              <a:t>2. </a:t>
            </a:r>
            <a:r>
              <a:rPr lang="en-US" altLang="ko-KR" sz="1600" i="1" dirty="0">
                <a:latin typeface="Times New Roman" panose="02020603050405020304" pitchFamily="18" charset="0"/>
                <a:cs typeface="Times New Roman" panose="02020603050405020304" pitchFamily="18" charset="0"/>
              </a:rPr>
              <a:t>ImageNet-R-TI2I</a:t>
            </a:r>
            <a:r>
              <a:rPr lang="en-US" altLang="ko-KR" sz="1600" dirty="0">
                <a:latin typeface="Times New Roman" panose="02020603050405020304" pitchFamily="18" charset="0"/>
                <a:cs typeface="Times New Roman" panose="02020603050405020304" pitchFamily="18" charset="0"/>
              </a:rPr>
              <a:t>: comprises of various renditions of ImageNet object classes.</a:t>
            </a:r>
          </a:p>
          <a:p>
            <a:endParaRPr lang="en-US" altLang="ko-KR"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To adopt this dataset for our purpose, we manually selected 3 high-quality images from 10 different classes.</a:t>
            </a:r>
          </a:p>
          <a:p>
            <a:endParaRPr lang="en-US" altLang="ko-KR"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To generate our image-text examples, we created a list of text templates by defining for each source class target categories and styles, and automatically sampled their combinations. (e.g. ‘a paint’ of ‘a bird’, ‘a photo’ of ‘car’)</a:t>
            </a:r>
          </a:p>
          <a:p>
            <a:pPr marL="285750" indent="-28575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This results in total of 150 image-text pairs.</a:t>
            </a:r>
          </a:p>
        </p:txBody>
      </p:sp>
      <p:pic>
        <p:nvPicPr>
          <p:cNvPr id="6" name="그림 5">
            <a:extLst>
              <a:ext uri="{FF2B5EF4-FFF2-40B4-BE49-F238E27FC236}">
                <a16:creationId xmlns:a16="http://schemas.microsoft.com/office/drawing/2014/main" id="{3616CBC0-75E9-87EC-B4D9-90823B263510}"/>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7836214" y="953992"/>
            <a:ext cx="3613971" cy="5522787"/>
          </a:xfrm>
          <a:prstGeom prst="rect">
            <a:avLst/>
          </a:prstGeom>
        </p:spPr>
      </p:pic>
    </p:spTree>
    <p:extLst>
      <p:ext uri="{BB962C8B-B14F-4D97-AF65-F5344CB8AC3E}">
        <p14:creationId xmlns:p14="http://schemas.microsoft.com/office/powerpoint/2010/main" val="1409056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2" name="Google Shape;97;p2">
            <a:extLst>
              <a:ext uri="{FF2B5EF4-FFF2-40B4-BE49-F238E27FC236}">
                <a16:creationId xmlns:a16="http://schemas.microsoft.com/office/drawing/2014/main" id="{2DFA5EA5-A7C4-AD28-FBE0-FBD1B28F6058}"/>
              </a:ext>
            </a:extLst>
          </p:cNvPr>
          <p:cNvSpPr txBox="1"/>
          <p:nvPr/>
        </p:nvSpPr>
        <p:spPr>
          <a:xfrm>
            <a:off x="152400" y="231750"/>
            <a:ext cx="9490800"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5. Results</a:t>
            </a:r>
            <a:endParaRPr lang="en-US" altLang="ko-KR" sz="2800" dirty="0">
              <a:solidFill>
                <a:srgbClr val="333333"/>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r>
              <a:rPr lang="en-US" altLang="ko-KR" sz="2000" i="0" u="none" strike="noStrike" cap="none" dirty="0">
                <a:solidFill>
                  <a:srgbClr val="333333"/>
                </a:solidFill>
                <a:latin typeface="Times New Roman"/>
                <a:ea typeface="Times New Roman"/>
                <a:cs typeface="Times New Roman"/>
                <a:sym typeface="Times New Roman"/>
              </a:rPr>
              <a:t>    </a:t>
            </a:r>
            <a:r>
              <a:rPr lang="en-US" altLang="ko-KR" sz="2000" dirty="0">
                <a:solidFill>
                  <a:srgbClr val="333333"/>
                </a:solidFill>
                <a:latin typeface="Times New Roman"/>
                <a:ea typeface="Times New Roman"/>
                <a:cs typeface="Times New Roman"/>
                <a:sym typeface="Times New Roman"/>
              </a:rPr>
              <a:t>5.1. </a:t>
            </a:r>
            <a:r>
              <a:rPr lang="en-US" altLang="ko-KR" sz="2000" i="0" u="none" strike="noStrike" cap="none" dirty="0">
                <a:solidFill>
                  <a:srgbClr val="333333"/>
                </a:solidFill>
                <a:latin typeface="Times New Roman"/>
                <a:ea typeface="Times New Roman"/>
                <a:cs typeface="Times New Roman"/>
                <a:sym typeface="Times New Roman"/>
              </a:rPr>
              <a:t>Comparison to Prior/Concurrent Work</a:t>
            </a:r>
            <a:r>
              <a:rPr lang="en-US" altLang="ko-KR" sz="2000" dirty="0">
                <a:solidFill>
                  <a:srgbClr val="333333"/>
                </a:solidFill>
                <a:latin typeface="Times New Roman"/>
                <a:ea typeface="Times New Roman"/>
                <a:cs typeface="Times New Roman"/>
                <a:sym typeface="Times New Roman"/>
              </a:rPr>
              <a:t>.</a:t>
            </a:r>
            <a:endParaRPr sz="2000" i="0" u="none" strike="noStrike" cap="none" dirty="0">
              <a:solidFill>
                <a:srgbClr val="000000"/>
              </a:solidFill>
              <a:latin typeface="Times New Roman"/>
              <a:ea typeface="Times New Roman"/>
              <a:cs typeface="Times New Roman"/>
              <a:sym typeface="Times New Roman"/>
            </a:endParaRPr>
          </a:p>
        </p:txBody>
      </p:sp>
      <p:pic>
        <p:nvPicPr>
          <p:cNvPr id="5" name="그림 4">
            <a:extLst>
              <a:ext uri="{FF2B5EF4-FFF2-40B4-BE49-F238E27FC236}">
                <a16:creationId xmlns:a16="http://schemas.microsoft.com/office/drawing/2014/main" id="{33EE1412-1209-5B59-41EB-FF40719249DC}"/>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52400" y="1134301"/>
            <a:ext cx="5797641" cy="5499715"/>
          </a:xfrm>
          <a:prstGeom prst="rect">
            <a:avLst/>
          </a:prstGeom>
        </p:spPr>
      </p:pic>
      <p:pic>
        <p:nvPicPr>
          <p:cNvPr id="7" name="그림 6">
            <a:extLst>
              <a:ext uri="{FF2B5EF4-FFF2-40B4-BE49-F238E27FC236}">
                <a16:creationId xmlns:a16="http://schemas.microsoft.com/office/drawing/2014/main" id="{F7E23980-690A-4C3F-2A37-BC0556C5CC92}"/>
              </a:ext>
            </a:extLst>
          </p:cNvPr>
          <p:cNvPicPr>
            <a:picLocks noChangeAspect="1"/>
          </p:cNvPicPr>
          <p:nvPr/>
        </p:nvPicPr>
        <p:blipFill>
          <a:blip r:embed="rId5"/>
          <a:stretch>
            <a:fillRect/>
          </a:stretch>
        </p:blipFill>
        <p:spPr>
          <a:xfrm>
            <a:off x="5950041" y="2646936"/>
            <a:ext cx="6089558" cy="2219076"/>
          </a:xfrm>
          <a:prstGeom prst="rect">
            <a:avLst/>
          </a:prstGeom>
        </p:spPr>
      </p:pic>
    </p:spTree>
    <p:extLst>
      <p:ext uri="{BB962C8B-B14F-4D97-AF65-F5344CB8AC3E}">
        <p14:creationId xmlns:p14="http://schemas.microsoft.com/office/powerpoint/2010/main" val="3718062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2" name="Google Shape;97;p2">
            <a:extLst>
              <a:ext uri="{FF2B5EF4-FFF2-40B4-BE49-F238E27FC236}">
                <a16:creationId xmlns:a16="http://schemas.microsoft.com/office/drawing/2014/main" id="{2DFA5EA5-A7C4-AD28-FBE0-FBD1B28F6058}"/>
              </a:ext>
            </a:extLst>
          </p:cNvPr>
          <p:cNvSpPr txBox="1"/>
          <p:nvPr/>
        </p:nvSpPr>
        <p:spPr>
          <a:xfrm>
            <a:off x="152400" y="231750"/>
            <a:ext cx="9490800"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5. Results</a:t>
            </a:r>
            <a:endParaRPr lang="en-US" altLang="ko-KR" sz="2800" dirty="0">
              <a:solidFill>
                <a:srgbClr val="333333"/>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r>
              <a:rPr lang="en-US" altLang="ko-KR" sz="2000" i="0" u="none" strike="noStrike" cap="none" dirty="0">
                <a:solidFill>
                  <a:srgbClr val="333333"/>
                </a:solidFill>
                <a:latin typeface="Times New Roman"/>
                <a:ea typeface="Times New Roman"/>
                <a:cs typeface="Times New Roman"/>
                <a:sym typeface="Times New Roman"/>
              </a:rPr>
              <a:t>    </a:t>
            </a:r>
            <a:r>
              <a:rPr lang="en-US" altLang="ko-KR" sz="2000" dirty="0">
                <a:solidFill>
                  <a:srgbClr val="333333"/>
                </a:solidFill>
                <a:latin typeface="Times New Roman"/>
                <a:ea typeface="Times New Roman"/>
                <a:cs typeface="Times New Roman"/>
                <a:sym typeface="Times New Roman"/>
              </a:rPr>
              <a:t>5.1. </a:t>
            </a:r>
            <a:r>
              <a:rPr lang="en-US" altLang="ko-KR" sz="2000" i="0" u="none" strike="noStrike" cap="none" dirty="0">
                <a:solidFill>
                  <a:srgbClr val="333333"/>
                </a:solidFill>
                <a:latin typeface="Times New Roman"/>
                <a:ea typeface="Times New Roman"/>
                <a:cs typeface="Times New Roman"/>
                <a:sym typeface="Times New Roman"/>
              </a:rPr>
              <a:t>Comparison to Prior/Concurrent Work</a:t>
            </a:r>
            <a:r>
              <a:rPr lang="en-US" altLang="ko-KR" sz="2000" dirty="0">
                <a:solidFill>
                  <a:srgbClr val="333333"/>
                </a:solidFill>
                <a:latin typeface="Times New Roman"/>
                <a:ea typeface="Times New Roman"/>
                <a:cs typeface="Times New Roman"/>
                <a:sym typeface="Times New Roman"/>
              </a:rPr>
              <a:t>.</a:t>
            </a:r>
            <a:endParaRPr sz="2000" i="0" u="none" strike="noStrike" cap="none" dirty="0">
              <a:solidFill>
                <a:srgbClr val="000000"/>
              </a:solidFill>
              <a:latin typeface="Times New Roman"/>
              <a:ea typeface="Times New Roman"/>
              <a:cs typeface="Times New Roman"/>
              <a:sym typeface="Times New Roman"/>
            </a:endParaRPr>
          </a:p>
        </p:txBody>
      </p:sp>
      <p:sp>
        <p:nvSpPr>
          <p:cNvPr id="3" name="TextBox 2">
            <a:extLst>
              <a:ext uri="{FF2B5EF4-FFF2-40B4-BE49-F238E27FC236}">
                <a16:creationId xmlns:a16="http://schemas.microsoft.com/office/drawing/2014/main" id="{CA564076-CEAF-3974-27D0-4251C1835DD6}"/>
              </a:ext>
            </a:extLst>
          </p:cNvPr>
          <p:cNvSpPr txBox="1"/>
          <p:nvPr/>
        </p:nvSpPr>
        <p:spPr>
          <a:xfrm>
            <a:off x="1063100" y="1207573"/>
            <a:ext cx="10065799" cy="830997"/>
          </a:xfrm>
          <a:prstGeom prst="rect">
            <a:avLst/>
          </a:prstGeom>
          <a:noFill/>
        </p:spPr>
        <p:txBody>
          <a:bodyPr wrap="square" numCol="2" rtlCol="0">
            <a:spAutoFit/>
          </a:bodyPr>
          <a:lstStyle/>
          <a:p>
            <a:pPr marL="285750" indent="-285750">
              <a:buFont typeface="Arial" panose="020B0604020202020204" pitchFamily="34" charset="0"/>
              <a:buChar char="•"/>
            </a:pPr>
            <a:r>
              <a:rPr lang="en-US" altLang="ko-KR" sz="1600" b="1" dirty="0">
                <a:latin typeface="Times New Roman" panose="02020603050405020304" pitchFamily="18" charset="0"/>
                <a:cs typeface="Times New Roman" panose="02020603050405020304" pitchFamily="18" charset="0"/>
              </a:rPr>
              <a:t>Extended comparison to P2P. </a:t>
            </a:r>
          </a:p>
          <a:p>
            <a:endParaRPr lang="en-US" altLang="ko-KR" sz="1600" b="1" dirty="0">
              <a:latin typeface="Times New Roman" panose="02020603050405020304" pitchFamily="18" charset="0"/>
              <a:cs typeface="Times New Roman" panose="02020603050405020304" pitchFamily="18" charset="0"/>
            </a:endParaRPr>
          </a:p>
          <a:p>
            <a:endParaRPr lang="en-US" altLang="ko-KR" sz="1600" b="1"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sz="1600" b="1" dirty="0">
                <a:latin typeface="Times New Roman" panose="02020603050405020304" pitchFamily="18" charset="0"/>
                <a:cs typeface="Times New Roman" panose="02020603050405020304" pitchFamily="18" charset="0"/>
              </a:rPr>
              <a:t>Additional baselines.</a:t>
            </a:r>
            <a:endParaRPr lang="en-US" altLang="ko-KR" sz="1600" dirty="0">
              <a:latin typeface="Times New Roman" panose="02020603050405020304" pitchFamily="18" charset="0"/>
              <a:cs typeface="Times New Roman" panose="02020603050405020304" pitchFamily="18" charset="0"/>
            </a:endParaRPr>
          </a:p>
        </p:txBody>
      </p:sp>
      <p:pic>
        <p:nvPicPr>
          <p:cNvPr id="8" name="그림 7">
            <a:extLst>
              <a:ext uri="{FF2B5EF4-FFF2-40B4-BE49-F238E27FC236}">
                <a16:creationId xmlns:a16="http://schemas.microsoft.com/office/drawing/2014/main" id="{5DF72F92-51EC-6E6B-CA17-E260DEFE7431}"/>
              </a:ext>
            </a:extLst>
          </p:cNvPr>
          <p:cNvPicPr>
            <a:picLocks noChangeAspect="1"/>
          </p:cNvPicPr>
          <p:nvPr/>
        </p:nvPicPr>
        <p:blipFill>
          <a:blip r:embed="rId4"/>
          <a:stretch>
            <a:fillRect/>
          </a:stretch>
        </p:blipFill>
        <p:spPr>
          <a:xfrm>
            <a:off x="1217563" y="1557640"/>
            <a:ext cx="3960252" cy="5069122"/>
          </a:xfrm>
          <a:prstGeom prst="rect">
            <a:avLst/>
          </a:prstGeom>
        </p:spPr>
      </p:pic>
      <p:pic>
        <p:nvPicPr>
          <p:cNvPr id="12" name="그림 11">
            <a:extLst>
              <a:ext uri="{FF2B5EF4-FFF2-40B4-BE49-F238E27FC236}">
                <a16:creationId xmlns:a16="http://schemas.microsoft.com/office/drawing/2014/main" id="{9A52D345-8B63-3EC9-BC36-DA0E880977E7}"/>
              </a:ext>
            </a:extLst>
          </p:cNvPr>
          <p:cNvPicPr>
            <a:picLocks noChangeAspect="1"/>
          </p:cNvPicPr>
          <p:nvPr/>
        </p:nvPicPr>
        <p:blipFill>
          <a:blip r:embed="rId5"/>
          <a:stretch>
            <a:fillRect/>
          </a:stretch>
        </p:blipFill>
        <p:spPr>
          <a:xfrm>
            <a:off x="6264880" y="1557640"/>
            <a:ext cx="4709557" cy="5068609"/>
          </a:xfrm>
          <a:prstGeom prst="rect">
            <a:avLst/>
          </a:prstGeom>
        </p:spPr>
      </p:pic>
    </p:spTree>
    <p:extLst>
      <p:ext uri="{BB962C8B-B14F-4D97-AF65-F5344CB8AC3E}">
        <p14:creationId xmlns:p14="http://schemas.microsoft.com/office/powerpoint/2010/main" val="7242282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2" name="Google Shape;97;p2">
            <a:extLst>
              <a:ext uri="{FF2B5EF4-FFF2-40B4-BE49-F238E27FC236}">
                <a16:creationId xmlns:a16="http://schemas.microsoft.com/office/drawing/2014/main" id="{2DFA5EA5-A7C4-AD28-FBE0-FBD1B28F6058}"/>
              </a:ext>
            </a:extLst>
          </p:cNvPr>
          <p:cNvSpPr txBox="1"/>
          <p:nvPr/>
        </p:nvSpPr>
        <p:spPr>
          <a:xfrm>
            <a:off x="152400" y="231750"/>
            <a:ext cx="9490800"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6. Discussion and Conclusion</a:t>
            </a:r>
            <a:endParaRPr lang="en-US" altLang="ko-KR" sz="2800" dirty="0">
              <a:solidFill>
                <a:srgbClr val="333333"/>
              </a:solidFill>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E8FEF27E-1D5F-1B98-2BD0-0C50D38C885F}"/>
              </a:ext>
            </a:extLst>
          </p:cNvPr>
          <p:cNvSpPr txBox="1"/>
          <p:nvPr/>
        </p:nvSpPr>
        <p:spPr>
          <a:xfrm>
            <a:off x="152399" y="1418920"/>
            <a:ext cx="11887199" cy="2308324"/>
          </a:xfrm>
          <a:prstGeom prst="rect">
            <a:avLst/>
          </a:prstGeom>
          <a:noFill/>
        </p:spPr>
        <p:txBody>
          <a:bodyPr wrap="square">
            <a:spAutoFit/>
          </a:bodyPr>
          <a:lstStyle/>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We presented a new framework for diverse text-guided image-to-image translation, founded on new insights about the internal representation of a pre-trained text-to-image diffusion model.</a:t>
            </a:r>
          </a:p>
          <a:p>
            <a:pPr marL="285750" indent="-28575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Our method outperforms existing baselines, achieving a significantly better balance between preserving the guidance layout and deviating from its appearance.</a:t>
            </a:r>
          </a:p>
          <a:p>
            <a:pPr marL="285750" indent="-28575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As for limitations, our method relies on the semantic association between the original and translated content in the diffusion feature space. Thus, it does not work well on detailed label segmentation masks where regions are colored arbitrarily. In addition, we are relying on DDIM inversion, which we found to work well in most of our examples.</a:t>
            </a:r>
          </a:p>
        </p:txBody>
      </p:sp>
      <p:pic>
        <p:nvPicPr>
          <p:cNvPr id="5" name="그림 4">
            <a:extLst>
              <a:ext uri="{FF2B5EF4-FFF2-40B4-BE49-F238E27FC236}">
                <a16:creationId xmlns:a16="http://schemas.microsoft.com/office/drawing/2014/main" id="{0D2542C7-00BB-864D-AFBE-F279E1A9D24B}"/>
              </a:ext>
            </a:extLst>
          </p:cNvPr>
          <p:cNvPicPr>
            <a:picLocks noChangeAspect="1"/>
          </p:cNvPicPr>
          <p:nvPr/>
        </p:nvPicPr>
        <p:blipFill>
          <a:blip r:embed="rId4"/>
          <a:stretch>
            <a:fillRect/>
          </a:stretch>
        </p:blipFill>
        <p:spPr>
          <a:xfrm>
            <a:off x="2834381" y="3727244"/>
            <a:ext cx="6078800" cy="1729603"/>
          </a:xfrm>
          <a:prstGeom prst="rect">
            <a:avLst/>
          </a:prstGeom>
        </p:spPr>
      </p:pic>
      <p:sp>
        <p:nvSpPr>
          <p:cNvPr id="8" name="TextBox 7">
            <a:extLst>
              <a:ext uri="{FF2B5EF4-FFF2-40B4-BE49-F238E27FC236}">
                <a16:creationId xmlns:a16="http://schemas.microsoft.com/office/drawing/2014/main" id="{3CD291EA-3EFD-5358-E4D8-EEEDC83B8705}"/>
              </a:ext>
            </a:extLst>
          </p:cNvPr>
          <p:cNvSpPr txBox="1"/>
          <p:nvPr/>
        </p:nvSpPr>
        <p:spPr>
          <a:xfrm>
            <a:off x="304799" y="5456847"/>
            <a:ext cx="11887199" cy="584775"/>
          </a:xfrm>
          <a:prstGeom prst="rect">
            <a:avLst/>
          </a:prstGeom>
          <a:noFill/>
        </p:spPr>
        <p:txBody>
          <a:bodyPr wrap="square">
            <a:spAutoFit/>
          </a:bodyPr>
          <a:lstStyle/>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Our work demonstrates the yet unrealized potential of the rich and powerful feature space spanned by pre-trained text-to-image diffusion models.</a:t>
            </a:r>
            <a:endParaRPr lang="ko-KR" alt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7370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sp>
        <p:nvSpPr>
          <p:cNvPr id="97" name="Google Shape;97;p2"/>
          <p:cNvSpPr txBox="1"/>
          <p:nvPr/>
        </p:nvSpPr>
        <p:spPr>
          <a:xfrm>
            <a:off x="152400" y="231750"/>
            <a:ext cx="9490800"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Content</a:t>
            </a:r>
            <a:endParaRPr sz="2800" i="0" u="none" strike="noStrike" cap="none" dirty="0">
              <a:solidFill>
                <a:srgbClr val="000000"/>
              </a:solidFill>
              <a:latin typeface="Times New Roman"/>
              <a:ea typeface="Times New Roman"/>
              <a:cs typeface="Times New Roman"/>
              <a:sym typeface="Times New Roman"/>
            </a:endParaRPr>
          </a:p>
        </p:txBody>
      </p: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2" name="TextBox 1">
            <a:extLst>
              <a:ext uri="{FF2B5EF4-FFF2-40B4-BE49-F238E27FC236}">
                <a16:creationId xmlns:a16="http://schemas.microsoft.com/office/drawing/2014/main" id="{250D8ADF-6077-1C5F-FB1D-AD1CB97EAF9D}"/>
              </a:ext>
            </a:extLst>
          </p:cNvPr>
          <p:cNvSpPr txBox="1"/>
          <p:nvPr/>
        </p:nvSpPr>
        <p:spPr>
          <a:xfrm>
            <a:off x="226646" y="1690062"/>
            <a:ext cx="6127262" cy="3477875"/>
          </a:xfrm>
          <a:prstGeom prst="rect">
            <a:avLst/>
          </a:prstGeom>
          <a:noFill/>
        </p:spPr>
        <p:txBody>
          <a:bodyPr wrap="square" rtlCol="0">
            <a:spAutoFit/>
          </a:bodyPr>
          <a:lstStyle/>
          <a:p>
            <a:pPr marL="342900" indent="-342900">
              <a:buAutoNum type="arabicPeriod"/>
            </a:pPr>
            <a:r>
              <a:rPr lang="en-US" altLang="ko-KR" sz="2000" dirty="0">
                <a:latin typeface="Times New Roman" panose="02020603050405020304" pitchFamily="18" charset="0"/>
                <a:cs typeface="Times New Roman" panose="02020603050405020304" pitchFamily="18" charset="0"/>
              </a:rPr>
              <a:t>Introduction</a:t>
            </a:r>
          </a:p>
          <a:p>
            <a:pPr marL="342900" indent="-342900">
              <a:buAutoNum type="arabicPeriod"/>
            </a:pPr>
            <a:endParaRPr lang="en-US" altLang="ko-KR" sz="2000" dirty="0">
              <a:latin typeface="Times New Roman" panose="02020603050405020304" pitchFamily="18" charset="0"/>
              <a:cs typeface="Times New Roman" panose="02020603050405020304" pitchFamily="18" charset="0"/>
            </a:endParaRPr>
          </a:p>
          <a:p>
            <a:pPr marL="342900" indent="-342900">
              <a:buAutoNum type="arabicPeriod"/>
            </a:pPr>
            <a:r>
              <a:rPr lang="en-US" altLang="ko-KR" sz="2000" dirty="0">
                <a:latin typeface="Times New Roman" panose="02020603050405020304" pitchFamily="18" charset="0"/>
                <a:cs typeface="Times New Roman" panose="02020603050405020304" pitchFamily="18" charset="0"/>
              </a:rPr>
              <a:t>Related Work</a:t>
            </a:r>
          </a:p>
          <a:p>
            <a:pPr marL="342900" indent="-342900">
              <a:buAutoNum type="arabicPeriod"/>
            </a:pPr>
            <a:endParaRPr lang="en-US" altLang="ko-KR" sz="2000" dirty="0">
              <a:latin typeface="Times New Roman" panose="02020603050405020304" pitchFamily="18" charset="0"/>
              <a:cs typeface="Times New Roman" panose="02020603050405020304" pitchFamily="18" charset="0"/>
            </a:endParaRPr>
          </a:p>
          <a:p>
            <a:pPr marL="342900" indent="-342900">
              <a:buAutoNum type="arabicPeriod"/>
            </a:pPr>
            <a:r>
              <a:rPr lang="en-US" altLang="ko-KR" sz="2000" dirty="0">
                <a:latin typeface="Times New Roman" panose="02020603050405020304" pitchFamily="18" charset="0"/>
                <a:cs typeface="Times New Roman" panose="02020603050405020304" pitchFamily="18" charset="0"/>
              </a:rPr>
              <a:t>Preliminary</a:t>
            </a:r>
          </a:p>
          <a:p>
            <a:pPr marL="342900" indent="-342900">
              <a:buAutoNum type="arabicPeriod"/>
            </a:pPr>
            <a:endParaRPr lang="en-US" altLang="ko-KR" sz="2000" dirty="0">
              <a:latin typeface="Times New Roman" panose="02020603050405020304" pitchFamily="18" charset="0"/>
              <a:cs typeface="Times New Roman" panose="02020603050405020304" pitchFamily="18" charset="0"/>
            </a:endParaRPr>
          </a:p>
          <a:p>
            <a:pPr marL="342900" indent="-342900">
              <a:buAutoNum type="arabicPeriod"/>
            </a:pPr>
            <a:r>
              <a:rPr lang="en-US" altLang="ko-KR" sz="2000" dirty="0">
                <a:latin typeface="Times New Roman" panose="02020603050405020304" pitchFamily="18" charset="0"/>
                <a:cs typeface="Times New Roman" panose="02020603050405020304" pitchFamily="18" charset="0"/>
              </a:rPr>
              <a:t>Method</a:t>
            </a:r>
          </a:p>
          <a:p>
            <a:pPr marL="342900" indent="-342900">
              <a:buAutoNum type="arabicPeriod"/>
            </a:pPr>
            <a:endParaRPr lang="en-US" altLang="ko-KR" sz="2000" dirty="0">
              <a:latin typeface="Times New Roman" panose="02020603050405020304" pitchFamily="18" charset="0"/>
              <a:cs typeface="Times New Roman" panose="02020603050405020304" pitchFamily="18" charset="0"/>
            </a:endParaRPr>
          </a:p>
          <a:p>
            <a:pPr marL="342900" indent="-342900">
              <a:buAutoNum type="arabicPeriod"/>
            </a:pPr>
            <a:r>
              <a:rPr lang="en-US" altLang="ko-KR" sz="2000" dirty="0">
                <a:latin typeface="Times New Roman" panose="02020603050405020304" pitchFamily="18" charset="0"/>
                <a:cs typeface="Times New Roman" panose="02020603050405020304" pitchFamily="18" charset="0"/>
              </a:rPr>
              <a:t>Results</a:t>
            </a:r>
          </a:p>
          <a:p>
            <a:pPr marL="342900" indent="-342900">
              <a:buAutoNum type="arabicPeriod"/>
            </a:pPr>
            <a:endParaRPr lang="en-US" altLang="ko-KR" sz="2000" dirty="0">
              <a:latin typeface="Times New Roman" panose="02020603050405020304" pitchFamily="18" charset="0"/>
              <a:cs typeface="Times New Roman" panose="02020603050405020304" pitchFamily="18" charset="0"/>
            </a:endParaRPr>
          </a:p>
          <a:p>
            <a:pPr marL="342900" indent="-342900">
              <a:buAutoNum type="arabicPeriod"/>
            </a:pPr>
            <a:r>
              <a:rPr lang="en-US" altLang="ko-KR" sz="2000" dirty="0">
                <a:latin typeface="Times New Roman" panose="02020603050405020304" pitchFamily="18" charset="0"/>
                <a:cs typeface="Times New Roman" panose="02020603050405020304" pitchFamily="18" charset="0"/>
              </a:rPr>
              <a:t>Discussion and Conclusion</a:t>
            </a:r>
            <a:endParaRPr lang="ko-KR"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sp>
        <p:nvSpPr>
          <p:cNvPr id="97" name="Google Shape;97;p2"/>
          <p:cNvSpPr txBox="1"/>
          <p:nvPr/>
        </p:nvSpPr>
        <p:spPr>
          <a:xfrm>
            <a:off x="152400" y="231750"/>
            <a:ext cx="9490800"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1. Introduction</a:t>
            </a:r>
            <a:endParaRPr sz="2800" i="0" u="none" strike="noStrike" cap="none" dirty="0">
              <a:solidFill>
                <a:srgbClr val="000000"/>
              </a:solidFill>
              <a:latin typeface="Times New Roman"/>
              <a:ea typeface="Times New Roman"/>
              <a:cs typeface="Times New Roman"/>
              <a:sym typeface="Times New Roman"/>
            </a:endParaRPr>
          </a:p>
        </p:txBody>
      </p: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2" name="TextBox 1">
            <a:extLst>
              <a:ext uri="{FF2B5EF4-FFF2-40B4-BE49-F238E27FC236}">
                <a16:creationId xmlns:a16="http://schemas.microsoft.com/office/drawing/2014/main" id="{741B6935-00CF-1530-DDCA-97DEFD4DA67F}"/>
              </a:ext>
            </a:extLst>
          </p:cNvPr>
          <p:cNvSpPr txBox="1"/>
          <p:nvPr/>
        </p:nvSpPr>
        <p:spPr>
          <a:xfrm>
            <a:off x="152399" y="2153311"/>
            <a:ext cx="11887200" cy="2554545"/>
          </a:xfrm>
          <a:prstGeom prst="rect">
            <a:avLst/>
          </a:prstGeom>
          <a:noFill/>
        </p:spPr>
        <p:txBody>
          <a:bodyPr wrap="square" rtlCol="0">
            <a:spAutoFit/>
          </a:bodyPr>
          <a:lstStyle/>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With the rise of text-to-image foundation models, it seems that we can translate our imagination into high-quality images through text.</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Their power and expressivity come at the expense of user controllability, which is largely restricted to guiding the generation solely through an input text.</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We focus on attaining control over the generated structure and semantic layout of the scene.</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The goal is to take text-to-image generation to the realm of text-guided Image-to-Image translation.</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Not require any training or fine-tuning, but leverage a pre-trained and fixed text-to-image diffusion model (Stable Diffusion).</a:t>
            </a:r>
            <a:endParaRPr lang="ko-KR" alt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8998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sp>
        <p:nvSpPr>
          <p:cNvPr id="97" name="Google Shape;97;p2"/>
          <p:cNvSpPr txBox="1"/>
          <p:nvPr/>
        </p:nvSpPr>
        <p:spPr>
          <a:xfrm>
            <a:off x="152400" y="231750"/>
            <a:ext cx="9490800"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1. Introduction</a:t>
            </a:r>
            <a:endParaRPr sz="2800" i="0" u="none" strike="noStrike" cap="none" dirty="0">
              <a:solidFill>
                <a:srgbClr val="000000"/>
              </a:solidFill>
              <a:latin typeface="Times New Roman"/>
              <a:ea typeface="Times New Roman"/>
              <a:cs typeface="Times New Roman"/>
              <a:sym typeface="Times New Roman"/>
            </a:endParaRPr>
          </a:p>
        </p:txBody>
      </p: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2" name="TextBox 1">
            <a:extLst>
              <a:ext uri="{FF2B5EF4-FFF2-40B4-BE49-F238E27FC236}">
                <a16:creationId xmlns:a16="http://schemas.microsoft.com/office/drawing/2014/main" id="{741B6935-00CF-1530-DDCA-97DEFD4DA67F}"/>
              </a:ext>
            </a:extLst>
          </p:cNvPr>
          <p:cNvSpPr txBox="1"/>
          <p:nvPr/>
        </p:nvSpPr>
        <p:spPr>
          <a:xfrm>
            <a:off x="152399" y="2399532"/>
            <a:ext cx="11887200" cy="2062103"/>
          </a:xfrm>
          <a:prstGeom prst="rect">
            <a:avLst/>
          </a:prstGeom>
          <a:noFill/>
        </p:spPr>
        <p:txBody>
          <a:bodyPr wrap="square" rtlCol="0">
            <a:spAutoFit/>
          </a:bodyPr>
          <a:lstStyle/>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Fundamental question: How is structure information internally encoded in such a model?</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We dive into the intermediate spatial features that are formed during the generation process.</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We devise a new framework that enables fine-grained control over the generated structure by applying simple manipulations.</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Spatial features and self-attentions are extracted from the guidance image, and are directly injected into the text-guided generation process of the target image.</a:t>
            </a:r>
            <a:endParaRPr lang="ko-KR" alt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0601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3" name="Google Shape;97;p2">
            <a:extLst>
              <a:ext uri="{FF2B5EF4-FFF2-40B4-BE49-F238E27FC236}">
                <a16:creationId xmlns:a16="http://schemas.microsoft.com/office/drawing/2014/main" id="{0A2EF5DB-3FFB-0CCC-58BC-40852539A4A5}"/>
              </a:ext>
            </a:extLst>
          </p:cNvPr>
          <p:cNvSpPr txBox="1"/>
          <p:nvPr/>
        </p:nvSpPr>
        <p:spPr>
          <a:xfrm>
            <a:off x="152400" y="231750"/>
            <a:ext cx="9490800"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2. Related work</a:t>
            </a:r>
            <a:endParaRPr lang="en-US" altLang="ko-KR" sz="2800" dirty="0">
              <a:solidFill>
                <a:srgbClr val="333333"/>
              </a:solidFill>
              <a:latin typeface="Times New Roman"/>
              <a:ea typeface="Times New Roman"/>
              <a:cs typeface="Times New Roman"/>
              <a:sym typeface="Times New Roman"/>
            </a:endParaRPr>
          </a:p>
        </p:txBody>
      </p:sp>
      <p:sp>
        <p:nvSpPr>
          <p:cNvPr id="8" name="TextBox 7">
            <a:extLst>
              <a:ext uri="{FF2B5EF4-FFF2-40B4-BE49-F238E27FC236}">
                <a16:creationId xmlns:a16="http://schemas.microsoft.com/office/drawing/2014/main" id="{B33054D6-D345-E22C-FC2B-6CCF1F1C4517}"/>
              </a:ext>
            </a:extLst>
          </p:cNvPr>
          <p:cNvSpPr txBox="1"/>
          <p:nvPr/>
        </p:nvSpPr>
        <p:spPr>
          <a:xfrm>
            <a:off x="152399" y="2397948"/>
            <a:ext cx="11887200" cy="2308324"/>
          </a:xfrm>
          <a:prstGeom prst="rect">
            <a:avLst/>
          </a:prstGeom>
          <a:noFill/>
        </p:spPr>
        <p:txBody>
          <a:bodyPr wrap="square" rtlCol="0">
            <a:spAutoFit/>
          </a:bodyPr>
          <a:lstStyle/>
          <a:p>
            <a:pPr marL="342900" indent="-342900">
              <a:buFont typeface="Arial" panose="020B0604020202020204" pitchFamily="34" charset="0"/>
              <a:buChar char="•"/>
            </a:pPr>
            <a:r>
              <a:rPr lang="en-US" altLang="ko-KR" sz="1600" b="1" dirty="0">
                <a:latin typeface="Times New Roman" panose="02020603050405020304" pitchFamily="18" charset="0"/>
                <a:cs typeface="Times New Roman" panose="02020603050405020304" pitchFamily="18" charset="0"/>
              </a:rPr>
              <a:t>Image-to-image translation.</a:t>
            </a:r>
            <a:r>
              <a:rPr lang="en-US" altLang="ko-KR" sz="1600" dirty="0">
                <a:latin typeface="Times New Roman" panose="02020603050405020304" pitchFamily="18" charset="0"/>
                <a:cs typeface="Times New Roman" panose="02020603050405020304" pitchFamily="18" charset="0"/>
              </a:rPr>
              <a:t> Estimating a mapping of an image from a source domain to a target domain, while preserving the domain-invariant characteristics of the input image, e.g., objects’ structure or scene layout.</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ko-KR" sz="1600" b="1" dirty="0">
                <a:latin typeface="Times New Roman" panose="02020603050405020304" pitchFamily="18" charset="0"/>
                <a:cs typeface="Times New Roman" panose="02020603050405020304" pitchFamily="18" charset="0"/>
              </a:rPr>
              <a:t>Text-guided image manipulation.</a:t>
            </a:r>
            <a:r>
              <a:rPr lang="en-US" altLang="ko-KR" sz="1600" dirty="0">
                <a:latin typeface="Times New Roman" panose="02020603050405020304" pitchFamily="18" charset="0"/>
                <a:cs typeface="Times New Roman" panose="02020603050405020304" pitchFamily="18" charset="0"/>
              </a:rPr>
              <a:t> Various methods have proposed to combine CLIP with a pre-trained unconditional image generator.</a:t>
            </a:r>
          </a:p>
          <a:p>
            <a:pPr marL="342000"/>
            <a:r>
              <a:rPr lang="en-US" altLang="ko-KR" sz="1600" dirty="0" err="1">
                <a:latin typeface="Times New Roman" panose="02020603050405020304" pitchFamily="18" charset="0"/>
                <a:cs typeface="Times New Roman" panose="02020603050405020304" pitchFamily="18" charset="0"/>
              </a:rPr>
              <a:t>DiffusionCLIP</a:t>
            </a:r>
            <a:r>
              <a:rPr lang="en-US" altLang="ko-KR" sz="1600" dirty="0">
                <a:latin typeface="Times New Roman" panose="02020603050405020304" pitchFamily="18" charset="0"/>
                <a:cs typeface="Times New Roman" panose="02020603050405020304" pitchFamily="18" charset="0"/>
              </a:rPr>
              <a:t> uses CLIP to fine-tune a diffusion model.</a:t>
            </a:r>
          </a:p>
          <a:p>
            <a:pPr marL="342000"/>
            <a:r>
              <a:rPr lang="en-US" altLang="ko-KR" sz="1600" dirty="0">
                <a:latin typeface="Times New Roman" panose="02020603050405020304" pitchFamily="18" charset="0"/>
                <a:cs typeface="Times New Roman" panose="02020603050405020304" pitchFamily="18" charset="0"/>
              </a:rPr>
              <a:t>Text2LIVE trains a generator on a single image-text pair, without additional training data.</a:t>
            </a:r>
          </a:p>
          <a:p>
            <a:pPr marL="342000" lvl="2"/>
            <a:r>
              <a:rPr lang="en-US" altLang="ko-KR" sz="1600" dirty="0">
                <a:latin typeface="Times New Roman" panose="02020603050405020304" pitchFamily="18" charset="0"/>
                <a:cs typeface="Times New Roman" panose="02020603050405020304" pitchFamily="18" charset="0"/>
              </a:rPr>
              <a:t>There is still a gap between the generative prior that is learned solely from visual data, and the rich CLIP text-image guiding signal.</a:t>
            </a:r>
          </a:p>
          <a:p>
            <a:pPr marL="342000" lvl="2"/>
            <a:r>
              <a:rPr lang="en-US" altLang="ko-KR" sz="1600" dirty="0">
                <a:latin typeface="Times New Roman" panose="02020603050405020304" pitchFamily="18" charset="0"/>
                <a:cs typeface="Times New Roman" panose="02020603050405020304" pitchFamily="18" charset="0"/>
              </a:rPr>
              <a:t>Recently, text-to-image generative models have closed this gap by directly conditioning image generation on text during training.</a:t>
            </a:r>
          </a:p>
          <a:p>
            <a:pPr marL="342000" lvl="2"/>
            <a:r>
              <a:rPr lang="en-US" altLang="ko-KR" sz="1600" dirty="0">
                <a:latin typeface="Times New Roman" panose="02020603050405020304" pitchFamily="18" charset="0"/>
                <a:cs typeface="Times New Roman" panose="02020603050405020304" pitchFamily="18" charset="0"/>
              </a:rPr>
              <a:t>Nevertheless, such models offer little control over the generated content.</a:t>
            </a:r>
          </a:p>
        </p:txBody>
      </p:sp>
    </p:spTree>
    <p:extLst>
      <p:ext uri="{BB962C8B-B14F-4D97-AF65-F5344CB8AC3E}">
        <p14:creationId xmlns:p14="http://schemas.microsoft.com/office/powerpoint/2010/main" val="3252724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sp>
        <p:nvSpPr>
          <p:cNvPr id="3" name="Google Shape;97;p2">
            <a:extLst>
              <a:ext uri="{FF2B5EF4-FFF2-40B4-BE49-F238E27FC236}">
                <a16:creationId xmlns:a16="http://schemas.microsoft.com/office/drawing/2014/main" id="{0A2EF5DB-3FFB-0CCC-58BC-40852539A4A5}"/>
              </a:ext>
            </a:extLst>
          </p:cNvPr>
          <p:cNvSpPr txBox="1"/>
          <p:nvPr/>
        </p:nvSpPr>
        <p:spPr>
          <a:xfrm>
            <a:off x="152400" y="231750"/>
            <a:ext cx="9490800"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2. Related work</a:t>
            </a:r>
            <a:endParaRPr lang="en-US" altLang="ko-KR" sz="2800" dirty="0">
              <a:solidFill>
                <a:srgbClr val="333333"/>
              </a:solidFill>
              <a:latin typeface="Times New Roman"/>
              <a:ea typeface="Times New Roman"/>
              <a:cs typeface="Times New Roman"/>
              <a:sym typeface="Times New Roman"/>
            </a:endParaRPr>
          </a:p>
        </p:txBody>
      </p:sp>
      <p:sp>
        <p:nvSpPr>
          <p:cNvPr id="8" name="TextBox 7">
            <a:extLst>
              <a:ext uri="{FF2B5EF4-FFF2-40B4-BE49-F238E27FC236}">
                <a16:creationId xmlns:a16="http://schemas.microsoft.com/office/drawing/2014/main" id="{B33054D6-D345-E22C-FC2B-6CCF1F1C4517}"/>
              </a:ext>
            </a:extLst>
          </p:cNvPr>
          <p:cNvSpPr txBox="1"/>
          <p:nvPr/>
        </p:nvSpPr>
        <p:spPr>
          <a:xfrm>
            <a:off x="152399" y="1240768"/>
            <a:ext cx="11887200" cy="1077218"/>
          </a:xfrm>
          <a:prstGeom prst="rect">
            <a:avLst/>
          </a:prstGeom>
          <a:noFill/>
        </p:spPr>
        <p:txBody>
          <a:bodyPr wrap="square" rtlCol="0">
            <a:spAutoFit/>
          </a:bodyPr>
          <a:lstStyle/>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Methodological approach is related to Prompt-to-Prompt (P2P).</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This allows to use arbitrary text-prompts to express the target translation; in contrast to P2P that requires word-to-word alignment between a source and target text prompts.</a:t>
            </a:r>
          </a:p>
        </p:txBody>
      </p:sp>
      <p:pic>
        <p:nvPicPr>
          <p:cNvPr id="4" name="그림 3">
            <a:extLst>
              <a:ext uri="{FF2B5EF4-FFF2-40B4-BE49-F238E27FC236}">
                <a16:creationId xmlns:a16="http://schemas.microsoft.com/office/drawing/2014/main" id="{86D4E430-429D-F728-521F-116F865097D6}"/>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2235802" y="2679776"/>
            <a:ext cx="7407398" cy="3664045"/>
          </a:xfrm>
          <a:prstGeom prst="rect">
            <a:avLst/>
          </a:prstGeom>
        </p:spPr>
      </p:pic>
    </p:spTree>
    <p:extLst>
      <p:ext uri="{BB962C8B-B14F-4D97-AF65-F5344CB8AC3E}">
        <p14:creationId xmlns:p14="http://schemas.microsoft.com/office/powerpoint/2010/main" val="3712978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sp>
        <p:nvSpPr>
          <p:cNvPr id="97" name="Google Shape;97;p2"/>
          <p:cNvSpPr txBox="1"/>
          <p:nvPr/>
        </p:nvSpPr>
        <p:spPr>
          <a:xfrm>
            <a:off x="152400" y="231750"/>
            <a:ext cx="9490800"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altLang="ko-KR" sz="2800" dirty="0">
                <a:solidFill>
                  <a:srgbClr val="333333"/>
                </a:solidFill>
                <a:latin typeface="Times New Roman"/>
                <a:ea typeface="Times New Roman"/>
                <a:cs typeface="Times New Roman"/>
                <a:sym typeface="Times New Roman"/>
              </a:rPr>
              <a:t>3</a:t>
            </a:r>
            <a:r>
              <a:rPr lang="en-US" sz="2800" dirty="0">
                <a:solidFill>
                  <a:srgbClr val="333333"/>
                </a:solidFill>
                <a:latin typeface="Times New Roman"/>
                <a:ea typeface="Times New Roman"/>
                <a:cs typeface="Times New Roman"/>
                <a:sym typeface="Times New Roman"/>
              </a:rPr>
              <a:t>. Preliminary</a:t>
            </a:r>
            <a:endParaRPr lang="en-US" altLang="ko-KR" sz="2800" dirty="0">
              <a:solidFill>
                <a:srgbClr val="333333"/>
              </a:solidFill>
              <a:latin typeface="Times New Roman"/>
              <a:ea typeface="Times New Roman"/>
              <a:cs typeface="Times New Roman"/>
              <a:sym typeface="Times New Roman"/>
            </a:endParaRPr>
          </a:p>
        </p:txBody>
      </p: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980DDB00-2E02-CD0A-A4D8-8D02C285BCC8}"/>
                  </a:ext>
                </a:extLst>
              </p:cNvPr>
              <p:cNvSpPr txBox="1"/>
              <p:nvPr/>
            </p:nvSpPr>
            <p:spPr>
              <a:xfrm>
                <a:off x="152399" y="2250452"/>
                <a:ext cx="11887200" cy="2360262"/>
              </a:xfrm>
              <a:prstGeom prst="rect">
                <a:avLst/>
              </a:prstGeom>
              <a:noFill/>
            </p:spPr>
            <p:txBody>
              <a:bodyPr wrap="square" rtlCol="0">
                <a:spAutoFit/>
              </a:bodyPr>
              <a:lstStyle/>
              <a:p>
                <a:pPr marL="285750"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Diffusion models are probabilistic generative models in which an image is generated by progressively removing noise from an initial Gaussian noise image.</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The </a:t>
                </a:r>
                <a:r>
                  <a:rPr lang="en-US" altLang="ko-KR" sz="1600" i="1" dirty="0">
                    <a:latin typeface="Times New Roman" panose="02020603050405020304" pitchFamily="18" charset="0"/>
                    <a:cs typeface="Times New Roman" panose="02020603050405020304" pitchFamily="18" charset="0"/>
                  </a:rPr>
                  <a:t>forward</a:t>
                </a:r>
                <a:r>
                  <a:rPr lang="en-US" altLang="ko-KR" sz="1600" dirty="0">
                    <a:latin typeface="Times New Roman" panose="02020603050405020304" pitchFamily="18" charset="0"/>
                    <a:cs typeface="Times New Roman" panose="02020603050405020304" pitchFamily="18" charset="0"/>
                  </a:rPr>
                  <a:t> process: Gaussian noise is progressively added to a clean image, </a:t>
                </a:r>
                <a14:m>
                  <m:oMath xmlns:m="http://schemas.openxmlformats.org/officeDocument/2006/math">
                    <m:sSub>
                      <m:sSubPr>
                        <m:ctrlPr>
                          <a:rPr lang="en-US" altLang="ko-KR" sz="1600" i="1" smtClean="0">
                            <a:latin typeface="Cambria Math" panose="02040503050406030204" pitchFamily="18" charset="0"/>
                            <a:cs typeface="Times New Roman" panose="02020603050405020304" pitchFamily="18" charset="0"/>
                          </a:rPr>
                        </m:ctrlPr>
                      </m:sSubPr>
                      <m:e>
                        <m:r>
                          <a:rPr lang="en-US" altLang="ko-KR" sz="1600" b="0" i="1" smtClean="0">
                            <a:latin typeface="Cambria Math" panose="02040503050406030204" pitchFamily="18" charset="0"/>
                            <a:cs typeface="Times New Roman" panose="02020603050405020304" pitchFamily="18" charset="0"/>
                          </a:rPr>
                          <m:t>𝑥</m:t>
                        </m:r>
                      </m:e>
                      <m:sub>
                        <m:r>
                          <a:rPr lang="en-US" altLang="ko-KR" sz="1600" b="0" i="1" smtClean="0">
                            <a:latin typeface="Cambria Math" panose="02040503050406030204" pitchFamily="18" charset="0"/>
                            <a:cs typeface="Times New Roman" panose="02020603050405020304" pitchFamily="18" charset="0"/>
                          </a:rPr>
                          <m:t>0</m:t>
                        </m:r>
                      </m:sub>
                    </m:sSub>
                  </m:oMath>
                </a14:m>
                <a:r>
                  <a:rPr lang="en-US" altLang="ko-KR" sz="1600" dirty="0">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lvl="6"/>
                <a14:m>
                  <m:oMathPara xmlns:m="http://schemas.openxmlformats.org/officeDocument/2006/math">
                    <m:oMathParaPr>
                      <m:jc m:val="centerGroup"/>
                    </m:oMathParaPr>
                    <m:oMath xmlns:m="http://schemas.openxmlformats.org/officeDocument/2006/math">
                      <m:sSub>
                        <m:sSubPr>
                          <m:ctrlPr>
                            <a:rPr lang="en-US" altLang="ko-KR" sz="1600" i="1" smtClean="0">
                              <a:latin typeface="Cambria Math" panose="02040503050406030204" pitchFamily="18" charset="0"/>
                              <a:cs typeface="Times New Roman" panose="02020603050405020304" pitchFamily="18" charset="0"/>
                            </a:rPr>
                          </m:ctrlPr>
                        </m:sSubPr>
                        <m:e>
                          <m:r>
                            <a:rPr lang="en-US" altLang="ko-KR" sz="1600" b="0" i="1" smtClean="0">
                              <a:latin typeface="Cambria Math" panose="02040503050406030204" pitchFamily="18" charset="0"/>
                              <a:cs typeface="Times New Roman" panose="02020603050405020304" pitchFamily="18" charset="0"/>
                            </a:rPr>
                            <m:t>𝑥</m:t>
                          </m:r>
                        </m:e>
                        <m:sub>
                          <m:r>
                            <a:rPr lang="en-US" altLang="ko-KR" sz="1600" b="0" i="1" smtClean="0">
                              <a:latin typeface="Cambria Math" panose="02040503050406030204" pitchFamily="18" charset="0"/>
                              <a:cs typeface="Times New Roman" panose="02020603050405020304" pitchFamily="18" charset="0"/>
                            </a:rPr>
                            <m:t>𝑡</m:t>
                          </m:r>
                        </m:sub>
                      </m:sSub>
                      <m:r>
                        <a:rPr lang="en-US" altLang="ko-KR" sz="1600" b="0" i="1" smtClean="0">
                          <a:latin typeface="Cambria Math" panose="02040503050406030204" pitchFamily="18" charset="0"/>
                          <a:cs typeface="Times New Roman" panose="02020603050405020304" pitchFamily="18" charset="0"/>
                        </a:rPr>
                        <m:t>=</m:t>
                      </m:r>
                      <m:rad>
                        <m:radPr>
                          <m:degHide m:val="on"/>
                          <m:ctrlPr>
                            <a:rPr lang="en-US" altLang="ko-KR" sz="1600" b="0" i="1" smtClean="0">
                              <a:latin typeface="Cambria Math" panose="02040503050406030204" pitchFamily="18" charset="0"/>
                              <a:cs typeface="Times New Roman" panose="02020603050405020304" pitchFamily="18" charset="0"/>
                            </a:rPr>
                          </m:ctrlPr>
                        </m:radPr>
                        <m:deg/>
                        <m:e>
                          <m:sSub>
                            <m:sSubPr>
                              <m:ctrlPr>
                                <a:rPr lang="en-US" altLang="ko-KR" sz="1600" b="0" i="1" smtClean="0">
                                  <a:latin typeface="Cambria Math" panose="02040503050406030204" pitchFamily="18" charset="0"/>
                                  <a:cs typeface="Times New Roman" panose="02020603050405020304" pitchFamily="18" charset="0"/>
                                </a:rPr>
                              </m:ctrlPr>
                            </m:sSubPr>
                            <m:e>
                              <m:r>
                                <a:rPr lang="ko-KR" altLang="en-US" sz="1600" b="0" i="1" smtClean="0">
                                  <a:latin typeface="Cambria Math" panose="02040503050406030204" pitchFamily="18" charset="0"/>
                                  <a:cs typeface="Times New Roman" panose="02020603050405020304" pitchFamily="18" charset="0"/>
                                </a:rPr>
                                <m:t>𝛼</m:t>
                              </m:r>
                            </m:e>
                            <m:sub>
                              <m:r>
                                <a:rPr lang="en-US" altLang="ko-KR" sz="1600" b="0" i="1" smtClean="0">
                                  <a:latin typeface="Cambria Math" panose="02040503050406030204" pitchFamily="18" charset="0"/>
                                  <a:cs typeface="Times New Roman" panose="02020603050405020304" pitchFamily="18" charset="0"/>
                                </a:rPr>
                                <m:t>𝑡</m:t>
                              </m:r>
                            </m:sub>
                          </m:sSub>
                        </m:e>
                      </m:rad>
                      <m:r>
                        <a:rPr lang="en-US" altLang="ko-KR" sz="1600"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altLang="ko-KR" sz="16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ko-KR" sz="1600" b="0" i="1" smtClean="0">
                              <a:latin typeface="Cambria Math" panose="02040503050406030204" pitchFamily="18" charset="0"/>
                              <a:ea typeface="Cambria Math" panose="02040503050406030204" pitchFamily="18" charset="0"/>
                              <a:cs typeface="Times New Roman" panose="02020603050405020304" pitchFamily="18" charset="0"/>
                            </a:rPr>
                            <m:t>𝑥</m:t>
                          </m:r>
                        </m:e>
                        <m:sub>
                          <m:r>
                            <a:rPr lang="en-US" altLang="ko-KR" sz="1600" b="0" i="1" smtClean="0">
                              <a:latin typeface="Cambria Math" panose="02040503050406030204" pitchFamily="18" charset="0"/>
                              <a:ea typeface="Cambria Math" panose="02040503050406030204" pitchFamily="18" charset="0"/>
                              <a:cs typeface="Times New Roman" panose="02020603050405020304" pitchFamily="18" charset="0"/>
                            </a:rPr>
                            <m:t>0</m:t>
                          </m:r>
                        </m:sub>
                      </m:sSub>
                      <m:r>
                        <a:rPr lang="en-US" altLang="ko-KR" sz="1600" b="0" i="1" smtClean="0">
                          <a:latin typeface="Cambria Math" panose="02040503050406030204" pitchFamily="18" charset="0"/>
                          <a:ea typeface="Cambria Math" panose="02040503050406030204" pitchFamily="18" charset="0"/>
                          <a:cs typeface="Times New Roman" panose="02020603050405020304" pitchFamily="18" charset="0"/>
                        </a:rPr>
                        <m:t>+</m:t>
                      </m:r>
                      <m:rad>
                        <m:radPr>
                          <m:degHide m:val="on"/>
                          <m:ctrlPr>
                            <a:rPr lang="en-US" altLang="ko-KR" sz="1600" b="0" i="1" smtClean="0">
                              <a:latin typeface="Cambria Math" panose="02040503050406030204" pitchFamily="18" charset="0"/>
                              <a:ea typeface="Cambria Math" panose="02040503050406030204" pitchFamily="18" charset="0"/>
                              <a:cs typeface="Times New Roman" panose="02020603050405020304" pitchFamily="18" charset="0"/>
                            </a:rPr>
                          </m:ctrlPr>
                        </m:radPr>
                        <m:deg/>
                        <m:e>
                          <m:r>
                            <a:rPr lang="en-US" altLang="ko-KR" sz="1600" b="0" i="1" smtClean="0">
                              <a:latin typeface="Cambria Math" panose="02040503050406030204" pitchFamily="18" charset="0"/>
                              <a:ea typeface="Cambria Math" panose="02040503050406030204" pitchFamily="18" charset="0"/>
                              <a:cs typeface="Times New Roman" panose="02020603050405020304" pitchFamily="18" charset="0"/>
                            </a:rPr>
                            <m:t>1−</m:t>
                          </m:r>
                          <m:sSub>
                            <m:sSubPr>
                              <m:ctrlPr>
                                <a:rPr lang="en-US" altLang="ko-KR" sz="16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ko-KR" altLang="en-US" sz="1600" b="0" i="1" smtClean="0">
                                  <a:latin typeface="Cambria Math" panose="02040503050406030204" pitchFamily="18" charset="0"/>
                                  <a:ea typeface="Cambria Math" panose="02040503050406030204" pitchFamily="18" charset="0"/>
                                  <a:cs typeface="Times New Roman" panose="02020603050405020304" pitchFamily="18" charset="0"/>
                                </a:rPr>
                                <m:t>𝛼</m:t>
                              </m:r>
                            </m:e>
                            <m:sub>
                              <m:r>
                                <a:rPr lang="en-US" altLang="ko-KR" sz="1600" b="0" i="1" smtClean="0">
                                  <a:latin typeface="Cambria Math" panose="02040503050406030204" pitchFamily="18" charset="0"/>
                                  <a:ea typeface="Cambria Math" panose="02040503050406030204" pitchFamily="18" charset="0"/>
                                  <a:cs typeface="Times New Roman" panose="02020603050405020304" pitchFamily="18" charset="0"/>
                                </a:rPr>
                                <m:t>𝑡</m:t>
                              </m:r>
                            </m:sub>
                          </m:sSub>
                        </m:e>
                      </m:rad>
                      <m:r>
                        <a:rPr lang="en-US" altLang="ko-KR" sz="1600" b="0" i="1" smtClean="0">
                          <a:latin typeface="Cambria Math" panose="02040503050406030204" pitchFamily="18" charset="0"/>
                          <a:ea typeface="Cambria Math" panose="02040503050406030204" pitchFamily="18" charset="0"/>
                          <a:cs typeface="Times New Roman" panose="02020603050405020304" pitchFamily="18" charset="0"/>
                        </a:rPr>
                        <m:t>∙</m:t>
                      </m:r>
                      <m:r>
                        <a:rPr lang="ko-KR" altLang="en-US" sz="1600" b="0" i="1" smtClean="0">
                          <a:latin typeface="Cambria Math" panose="02040503050406030204" pitchFamily="18" charset="0"/>
                          <a:ea typeface="Cambria Math" panose="02040503050406030204" pitchFamily="18" charset="0"/>
                          <a:cs typeface="Times New Roman" panose="02020603050405020304" pitchFamily="18" charset="0"/>
                        </a:rPr>
                        <m:t>𝓏</m:t>
                      </m:r>
                    </m:oMath>
                  </m:oMathPara>
                </a14:m>
                <a:endParaRPr lang="en-US" altLang="ko-KR" sz="1600" dirty="0">
                  <a:latin typeface="Times New Roman" panose="02020603050405020304" pitchFamily="18" charset="0"/>
                  <a:cs typeface="Times New Roman" panose="02020603050405020304" pitchFamily="18" charset="0"/>
                </a:endParaRPr>
              </a:p>
              <a:p>
                <a:pPr marL="285750" lvl="6" indent="-28575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285750" lvl="6" indent="-28575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The </a:t>
                </a:r>
                <a:r>
                  <a:rPr lang="en-US" altLang="ko-KR" sz="1600" i="1" dirty="0">
                    <a:latin typeface="Times New Roman" panose="02020603050405020304" pitchFamily="18" charset="0"/>
                    <a:cs typeface="Times New Roman" panose="02020603050405020304" pitchFamily="18" charset="0"/>
                  </a:rPr>
                  <a:t>backward</a:t>
                </a:r>
                <a:r>
                  <a:rPr lang="en-US" altLang="ko-KR" sz="1600" dirty="0">
                    <a:latin typeface="Times New Roman" panose="02020603050405020304" pitchFamily="18" charset="0"/>
                    <a:cs typeface="Times New Roman" panose="02020603050405020304" pitchFamily="18" charset="0"/>
                  </a:rPr>
                  <a:t> process: gradually denoising </a:t>
                </a:r>
                <a14:m>
                  <m:oMath xmlns:m="http://schemas.openxmlformats.org/officeDocument/2006/math">
                    <m:sSub>
                      <m:sSubPr>
                        <m:ctrlPr>
                          <a:rPr lang="en-US" altLang="ko-KR" sz="1600" i="1" smtClean="0">
                            <a:latin typeface="Cambria Math" panose="02040503050406030204" pitchFamily="18" charset="0"/>
                            <a:cs typeface="Times New Roman" panose="02020603050405020304" pitchFamily="18" charset="0"/>
                          </a:rPr>
                        </m:ctrlPr>
                      </m:sSubPr>
                      <m:e>
                        <m:r>
                          <a:rPr lang="en-US" altLang="ko-KR" sz="1600" b="0" i="1" smtClean="0">
                            <a:latin typeface="Cambria Math" panose="02040503050406030204" pitchFamily="18" charset="0"/>
                            <a:cs typeface="Times New Roman" panose="02020603050405020304" pitchFamily="18" charset="0"/>
                          </a:rPr>
                          <m:t>𝑥</m:t>
                        </m:r>
                      </m:e>
                      <m:sub>
                        <m:r>
                          <a:rPr lang="en-US" altLang="ko-KR" sz="1600" b="0" i="1" smtClean="0">
                            <a:latin typeface="Cambria Math" panose="02040503050406030204" pitchFamily="18" charset="0"/>
                            <a:cs typeface="Times New Roman" panose="02020603050405020304" pitchFamily="18" charset="0"/>
                          </a:rPr>
                          <m:t>𝑇</m:t>
                        </m:r>
                      </m:sub>
                    </m:sSub>
                  </m:oMath>
                </a14:m>
                <a:r>
                  <a:rPr lang="en-US" altLang="ko-KR" sz="1600" dirty="0">
                    <a:latin typeface="Times New Roman" panose="02020603050405020304" pitchFamily="18" charset="0"/>
                    <a:cs typeface="Times New Roman" panose="02020603050405020304" pitchFamily="18" charset="0"/>
                  </a:rPr>
                  <a:t>, where at each step a cleaner image is obtained. This process is achieved by a neural network </a:t>
                </a:r>
                <a14:m>
                  <m:oMath xmlns:m="http://schemas.openxmlformats.org/officeDocument/2006/math">
                    <m:sSub>
                      <m:sSubPr>
                        <m:ctrlPr>
                          <a:rPr lang="en-US" altLang="ko-KR" sz="1600" i="1" smtClean="0">
                            <a:latin typeface="Cambria Math" panose="02040503050406030204" pitchFamily="18" charset="0"/>
                            <a:cs typeface="Times New Roman" panose="02020603050405020304" pitchFamily="18" charset="0"/>
                          </a:rPr>
                        </m:ctrlPr>
                      </m:sSubPr>
                      <m:e>
                        <m:r>
                          <a:rPr lang="ko-KR" altLang="en-US" sz="1600" i="1">
                            <a:latin typeface="Cambria Math" panose="02040503050406030204" pitchFamily="18" charset="0"/>
                            <a:cs typeface="Times New Roman" panose="02020603050405020304" pitchFamily="18" charset="0"/>
                          </a:rPr>
                          <m:t>𝜖</m:t>
                        </m:r>
                      </m:e>
                      <m:sub>
                        <m:r>
                          <a:rPr lang="ko-KR" altLang="en-US" sz="1600" i="1" smtClean="0">
                            <a:latin typeface="Cambria Math" panose="02040503050406030204" pitchFamily="18" charset="0"/>
                            <a:cs typeface="Times New Roman" panose="02020603050405020304" pitchFamily="18" charset="0"/>
                          </a:rPr>
                          <m:t>𝜃</m:t>
                        </m:r>
                      </m:sub>
                    </m:sSub>
                    <m:r>
                      <a:rPr lang="en-US" altLang="ko-KR" sz="1600" b="0" i="1" smtClean="0">
                        <a:latin typeface="Cambria Math" panose="02040503050406030204" pitchFamily="18" charset="0"/>
                        <a:cs typeface="Times New Roman" panose="02020603050405020304" pitchFamily="18" charset="0"/>
                      </a:rPr>
                      <m:t>(</m:t>
                    </m:r>
                    <m:sSub>
                      <m:sSubPr>
                        <m:ctrlPr>
                          <a:rPr lang="en-US" altLang="ko-KR" sz="1600" b="0" i="1" smtClean="0">
                            <a:latin typeface="Cambria Math" panose="02040503050406030204" pitchFamily="18" charset="0"/>
                            <a:cs typeface="Times New Roman" panose="02020603050405020304" pitchFamily="18" charset="0"/>
                          </a:rPr>
                        </m:ctrlPr>
                      </m:sSubPr>
                      <m:e>
                        <m:r>
                          <a:rPr lang="en-US" altLang="ko-KR" sz="1600" b="0" i="1" smtClean="0">
                            <a:latin typeface="Cambria Math" panose="02040503050406030204" pitchFamily="18" charset="0"/>
                            <a:cs typeface="Times New Roman" panose="02020603050405020304" pitchFamily="18" charset="0"/>
                          </a:rPr>
                          <m:t>𝑥</m:t>
                        </m:r>
                      </m:e>
                      <m:sub>
                        <m:r>
                          <a:rPr lang="en-US" altLang="ko-KR" sz="1600" b="0" i="1" smtClean="0">
                            <a:latin typeface="Cambria Math" panose="02040503050406030204" pitchFamily="18" charset="0"/>
                            <a:cs typeface="Times New Roman" panose="02020603050405020304" pitchFamily="18" charset="0"/>
                          </a:rPr>
                          <m:t>𝑡</m:t>
                        </m:r>
                      </m:sub>
                    </m:sSub>
                    <m:r>
                      <a:rPr lang="en-US" altLang="ko-KR" sz="1600" b="0" i="1" smtClean="0">
                        <a:latin typeface="Cambria Math" panose="02040503050406030204" pitchFamily="18" charset="0"/>
                        <a:cs typeface="Times New Roman" panose="02020603050405020304" pitchFamily="18" charset="0"/>
                      </a:rPr>
                      <m:t>,</m:t>
                    </m:r>
                    <m:r>
                      <a:rPr lang="en-US" altLang="ko-KR" sz="1600" b="0" i="1" smtClean="0">
                        <a:latin typeface="Cambria Math" panose="02040503050406030204" pitchFamily="18" charset="0"/>
                        <a:cs typeface="Times New Roman" panose="02020603050405020304" pitchFamily="18" charset="0"/>
                      </a:rPr>
                      <m:t>𝑡</m:t>
                    </m:r>
                    <m:r>
                      <a:rPr lang="en-US" altLang="ko-KR" sz="1600" b="0" i="1" smtClean="0">
                        <a:latin typeface="Cambria Math" panose="02040503050406030204" pitchFamily="18" charset="0"/>
                        <a:cs typeface="Times New Roman" panose="02020603050405020304" pitchFamily="18" charset="0"/>
                      </a:rPr>
                      <m:t>)</m:t>
                    </m:r>
                  </m:oMath>
                </a14:m>
                <a:r>
                  <a:rPr lang="en-US" altLang="ko-KR" sz="1600" dirty="0">
                    <a:latin typeface="Times New Roman" panose="02020603050405020304" pitchFamily="18" charset="0"/>
                    <a:cs typeface="Times New Roman" panose="02020603050405020304" pitchFamily="18" charset="0"/>
                  </a:rPr>
                  <a:t> that predicts the added noise </a:t>
                </a:r>
                <a14:m>
                  <m:oMath xmlns:m="http://schemas.openxmlformats.org/officeDocument/2006/math">
                    <m:r>
                      <a:rPr lang="ko-KR" altLang="en-US" sz="1600" i="1" smtClean="0">
                        <a:latin typeface="Cambria Math" panose="02040503050406030204" pitchFamily="18" charset="0"/>
                        <a:cs typeface="Times New Roman" panose="02020603050405020304" pitchFamily="18" charset="0"/>
                      </a:rPr>
                      <m:t>𝓏</m:t>
                    </m:r>
                  </m:oMath>
                </a14:m>
                <a:r>
                  <a:rPr lang="en-US" altLang="ko-KR" sz="1600" dirty="0">
                    <a:latin typeface="Times New Roman" panose="02020603050405020304" pitchFamily="18" charset="0"/>
                    <a:cs typeface="Times New Roman" panose="02020603050405020304" pitchFamily="18" charset="0"/>
                  </a:rPr>
                  <a:t>. → conditioned on a guiding signal </a:t>
                </a:r>
                <a14:m>
                  <m:oMath xmlns:m="http://schemas.openxmlformats.org/officeDocument/2006/math">
                    <m:sSub>
                      <m:sSubPr>
                        <m:ctrlPr>
                          <a:rPr lang="en-US" altLang="ko-KR" sz="1600" i="1">
                            <a:latin typeface="Cambria Math" panose="02040503050406030204" pitchFamily="18" charset="0"/>
                            <a:cs typeface="Times New Roman" panose="02020603050405020304" pitchFamily="18" charset="0"/>
                          </a:rPr>
                        </m:ctrlPr>
                      </m:sSubPr>
                      <m:e>
                        <m:r>
                          <a:rPr lang="ko-KR" altLang="en-US" sz="1600" i="1">
                            <a:latin typeface="Cambria Math" panose="02040503050406030204" pitchFamily="18" charset="0"/>
                            <a:cs typeface="Times New Roman" panose="02020603050405020304" pitchFamily="18" charset="0"/>
                          </a:rPr>
                          <m:t>𝜖</m:t>
                        </m:r>
                      </m:e>
                      <m:sub>
                        <m:r>
                          <a:rPr lang="ko-KR" altLang="en-US" sz="1600" i="1">
                            <a:latin typeface="Cambria Math" panose="02040503050406030204" pitchFamily="18" charset="0"/>
                            <a:cs typeface="Times New Roman" panose="020206030504050203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
                          <m:sSubPr>
                            <m:ctrlPr>
                              <a:rPr lang="en-US" altLang="ko-KR" sz="1600" i="1">
                                <a:latin typeface="Cambria Math" panose="02040503050406030204" pitchFamily="18" charset="0"/>
                                <a:cs typeface="Times New Roman" panose="02020603050405020304" pitchFamily="18" charset="0"/>
                              </a:rPr>
                            </m:ctrlPr>
                          </m:sSubPr>
                          <m:e>
                            <m:r>
                              <a:rPr lang="en-US" altLang="ko-KR" sz="1600" i="1">
                                <a:latin typeface="Cambria Math" panose="02040503050406030204" pitchFamily="18" charset="0"/>
                                <a:cs typeface="Times New Roman" panose="02020603050405020304" pitchFamily="18" charset="0"/>
                              </a:rPr>
                              <m:t>𝑥</m:t>
                            </m:r>
                          </m:e>
                          <m:sub>
                            <m:r>
                              <a:rPr lang="en-US" altLang="ko-KR" sz="1600" i="1">
                                <a:latin typeface="Cambria Math" panose="02040503050406030204" pitchFamily="18" charset="0"/>
                                <a:cs typeface="Times New Roman" panose="02020603050405020304" pitchFamily="18" charset="0"/>
                              </a:rPr>
                              <m:t>𝑡</m:t>
                            </m:r>
                          </m:sub>
                        </m:sSub>
                        <m:r>
                          <a:rPr lang="en-US" altLang="ko-KR" sz="1600" i="1">
                            <a:latin typeface="Cambria Math" panose="02040503050406030204" pitchFamily="18" charset="0"/>
                            <a:cs typeface="Times New Roman" panose="02020603050405020304" pitchFamily="18" charset="0"/>
                          </a:rPr>
                          <m:t>,</m:t>
                        </m:r>
                        <m:r>
                          <a:rPr lang="en-US" altLang="ko-KR" sz="1600" b="0" i="1" smtClean="0">
                            <a:latin typeface="Cambria Math" panose="02040503050406030204" pitchFamily="18" charset="0"/>
                            <a:cs typeface="Times New Roman" panose="02020603050405020304" pitchFamily="18" charset="0"/>
                          </a:rPr>
                          <m:t>𝑦</m:t>
                        </m:r>
                        <m:r>
                          <a:rPr lang="en-US" altLang="ko-KR" sz="1600" b="0" i="1" smtClean="0">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𝑡</m:t>
                        </m:r>
                      </m:e>
                    </m:d>
                  </m:oMath>
                </a14:m>
                <a:r>
                  <a:rPr lang="en-US" altLang="ko-KR" sz="1600" dirty="0">
                    <a:latin typeface="Times New Roman" panose="02020603050405020304" pitchFamily="18" charset="0"/>
                    <a:cs typeface="Times New Roman" panose="02020603050405020304" pitchFamily="18" charset="0"/>
                  </a:rPr>
                  <a:t>.</a:t>
                </a:r>
              </a:p>
            </p:txBody>
          </p:sp>
        </mc:Choice>
        <mc:Fallback>
          <p:sp>
            <p:nvSpPr>
              <p:cNvPr id="4" name="TextBox 3">
                <a:extLst>
                  <a:ext uri="{FF2B5EF4-FFF2-40B4-BE49-F238E27FC236}">
                    <a16:creationId xmlns:a16="http://schemas.microsoft.com/office/drawing/2014/main" id="{980DDB00-2E02-CD0A-A4D8-8D02C285BCC8}"/>
                  </a:ext>
                </a:extLst>
              </p:cNvPr>
              <p:cNvSpPr txBox="1">
                <a:spLocks noRot="1" noChangeAspect="1" noMove="1" noResize="1" noEditPoints="1" noAdjustHandles="1" noChangeArrowheads="1" noChangeShapeType="1" noTextEdit="1"/>
              </p:cNvSpPr>
              <p:nvPr/>
            </p:nvSpPr>
            <p:spPr>
              <a:xfrm>
                <a:off x="152399" y="2250452"/>
                <a:ext cx="11887200" cy="2360262"/>
              </a:xfrm>
              <a:prstGeom prst="rect">
                <a:avLst/>
              </a:prstGeom>
              <a:blipFill>
                <a:blip r:embed="rId4"/>
                <a:stretch>
                  <a:fillRect l="-205" t="-775" b="-2584"/>
                </a:stretch>
              </a:blipFill>
            </p:spPr>
            <p:txBody>
              <a:bodyPr/>
              <a:lstStyle/>
              <a:p>
                <a:r>
                  <a:rPr lang="ko-KR" altLang="en-US">
                    <a:noFill/>
                  </a:rPr>
                  <a:t> </a:t>
                </a:r>
              </a:p>
            </p:txBody>
          </p:sp>
        </mc:Fallback>
      </mc:AlternateContent>
    </p:spTree>
    <p:extLst>
      <p:ext uri="{BB962C8B-B14F-4D97-AF65-F5344CB8AC3E}">
        <p14:creationId xmlns:p14="http://schemas.microsoft.com/office/powerpoint/2010/main" val="4253423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sp>
        <p:nvSpPr>
          <p:cNvPr id="97" name="Google Shape;97;p2"/>
          <p:cNvSpPr txBox="1"/>
          <p:nvPr/>
        </p:nvSpPr>
        <p:spPr>
          <a:xfrm>
            <a:off x="152400" y="231750"/>
            <a:ext cx="9490800"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altLang="ko-KR" sz="2800" dirty="0">
                <a:solidFill>
                  <a:srgbClr val="333333"/>
                </a:solidFill>
                <a:latin typeface="Times New Roman"/>
                <a:ea typeface="Times New Roman"/>
                <a:cs typeface="Times New Roman"/>
                <a:sym typeface="Times New Roman"/>
              </a:rPr>
              <a:t>3</a:t>
            </a:r>
            <a:r>
              <a:rPr lang="en-US" sz="2800" dirty="0">
                <a:solidFill>
                  <a:srgbClr val="333333"/>
                </a:solidFill>
                <a:latin typeface="Times New Roman"/>
                <a:ea typeface="Times New Roman"/>
                <a:cs typeface="Times New Roman"/>
                <a:sym typeface="Times New Roman"/>
              </a:rPr>
              <a:t>. Preliminary</a:t>
            </a:r>
            <a:endParaRPr lang="en-US" altLang="ko-KR" sz="2800" dirty="0">
              <a:solidFill>
                <a:srgbClr val="333333"/>
              </a:solidFill>
              <a:latin typeface="Times New Roman"/>
              <a:ea typeface="Times New Roman"/>
              <a:cs typeface="Times New Roman"/>
              <a:sym typeface="Times New Roman"/>
            </a:endParaRPr>
          </a:p>
        </p:txBody>
      </p: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p:grpSp>
        <p:nvGrpSpPr>
          <p:cNvPr id="3" name="그룹 2">
            <a:extLst>
              <a:ext uri="{FF2B5EF4-FFF2-40B4-BE49-F238E27FC236}">
                <a16:creationId xmlns:a16="http://schemas.microsoft.com/office/drawing/2014/main" id="{C024EEC0-1C3E-1D66-10B7-8AB3CC0DA102}"/>
              </a:ext>
            </a:extLst>
          </p:cNvPr>
          <p:cNvGrpSpPr/>
          <p:nvPr/>
        </p:nvGrpSpPr>
        <p:grpSpPr>
          <a:xfrm>
            <a:off x="2319290" y="1667473"/>
            <a:ext cx="7827886" cy="2648269"/>
            <a:chOff x="480873" y="2663806"/>
            <a:chExt cx="10020403" cy="3390024"/>
          </a:xfrm>
        </p:grpSpPr>
        <p:pic>
          <p:nvPicPr>
            <p:cNvPr id="8" name="그림 7">
              <a:extLst>
                <a:ext uri="{FF2B5EF4-FFF2-40B4-BE49-F238E27FC236}">
                  <a16:creationId xmlns:a16="http://schemas.microsoft.com/office/drawing/2014/main" id="{9B0D8C11-ED68-1AD7-5EA4-1B6E13E4FF2B}"/>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7065441" y="2663806"/>
              <a:ext cx="3435835" cy="3390023"/>
            </a:xfrm>
            <a:prstGeom prst="rect">
              <a:avLst/>
            </a:prstGeom>
          </p:spPr>
        </p:pic>
        <p:pic>
          <p:nvPicPr>
            <p:cNvPr id="1026" name="Picture 2">
              <a:extLst>
                <a:ext uri="{FF2B5EF4-FFF2-40B4-BE49-F238E27FC236}">
                  <a16:creationId xmlns:a16="http://schemas.microsoft.com/office/drawing/2014/main" id="{16AB0274-69E2-A9CF-6B19-2A69EC46943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0873" y="2663806"/>
              <a:ext cx="6584568" cy="3390024"/>
            </a:xfrm>
            <a:prstGeom prst="rect">
              <a:avLst/>
            </a:prstGeom>
            <a:noFill/>
            <a:extLst>
              <a:ext uri="{909E8E84-426E-40DD-AFC4-6F175D3DCCD1}">
                <a14:hiddenFill xmlns:a14="http://schemas.microsoft.com/office/drawing/2010/main">
                  <a:solidFill>
                    <a:srgbClr val="FFFFFF"/>
                  </a:solidFill>
                </a14:hiddenFill>
              </a:ext>
            </a:extLst>
          </p:spPr>
        </p:pic>
      </p:gr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56D641F2-7B7F-7FB2-924B-DC686B6B44F8}"/>
                  </a:ext>
                </a:extLst>
              </p:cNvPr>
              <p:cNvSpPr txBox="1"/>
              <p:nvPr/>
            </p:nvSpPr>
            <p:spPr>
              <a:xfrm>
                <a:off x="152399" y="1250098"/>
                <a:ext cx="11887200" cy="338554"/>
              </a:xfrm>
              <a:prstGeom prst="rect">
                <a:avLst/>
              </a:prstGeom>
              <a:noFill/>
            </p:spPr>
            <p:txBody>
              <a:bodyPr wrap="square" numCol="1" rtlCol="0">
                <a:spAutoFit/>
              </a:bodyPr>
              <a:lstStyle/>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We consider </a:t>
                </a:r>
                <a:r>
                  <a:rPr lang="en-US" altLang="ko-KR" sz="1600" dirty="0" err="1">
                    <a:latin typeface="Times New Roman" panose="02020603050405020304" pitchFamily="18" charset="0"/>
                    <a:cs typeface="Times New Roman" panose="02020603050405020304" pitchFamily="18" charset="0"/>
                  </a:rPr>
                  <a:t>StableDiffusion</a:t>
                </a:r>
                <a:r>
                  <a:rPr lang="en-US" altLang="ko-KR" sz="1600" dirty="0">
                    <a:latin typeface="Times New Roman" panose="02020603050405020304" pitchFamily="18" charset="0"/>
                    <a:cs typeface="Times New Roman" panose="02020603050405020304" pitchFamily="18" charset="0"/>
                  </a:rPr>
                  <a:t>, pre-trained and fixed text-to-image LDM model, denoted by </a:t>
                </a:r>
                <a14:m>
                  <m:oMath xmlns:m="http://schemas.openxmlformats.org/officeDocument/2006/math">
                    <m:sSub>
                      <m:sSubPr>
                        <m:ctrlPr>
                          <a:rPr lang="en-US" altLang="ko-KR" sz="1600" i="1" smtClean="0">
                            <a:latin typeface="Cambria Math" panose="02040503050406030204" pitchFamily="18" charset="0"/>
                            <a:cs typeface="Times New Roman" panose="02020603050405020304" pitchFamily="18" charset="0"/>
                          </a:rPr>
                        </m:ctrlPr>
                      </m:sSubPr>
                      <m:e>
                        <m:r>
                          <a:rPr lang="ko-KR" altLang="en-US" sz="1600" i="1">
                            <a:latin typeface="Cambria Math" panose="02040503050406030204" pitchFamily="18" charset="0"/>
                            <a:cs typeface="Times New Roman" panose="02020603050405020304" pitchFamily="18" charset="0"/>
                          </a:rPr>
                          <m:t>𝜖</m:t>
                        </m:r>
                      </m:e>
                      <m:sub>
                        <m:r>
                          <a:rPr lang="ko-KR" altLang="en-US" sz="1600" i="1">
                            <a:latin typeface="Cambria Math" panose="02040503050406030204" pitchFamily="18" charset="0"/>
                            <a:cs typeface="Times New Roman" panose="02020603050405020304" pitchFamily="18" charset="0"/>
                          </a:rPr>
                          <m:t>𝜃</m:t>
                        </m:r>
                      </m:sub>
                    </m:sSub>
                    <m:d>
                      <m:dPr>
                        <m:ctrlPr>
                          <a:rPr lang="en-US" altLang="ko-KR" sz="1600" i="1">
                            <a:latin typeface="Cambria Math" panose="02040503050406030204" pitchFamily="18" charset="0"/>
                            <a:cs typeface="Times New Roman" panose="02020603050405020304" pitchFamily="18" charset="0"/>
                          </a:rPr>
                        </m:ctrlPr>
                      </m:dPr>
                      <m:e>
                        <m:sSub>
                          <m:sSubPr>
                            <m:ctrlPr>
                              <a:rPr lang="en-US" altLang="ko-KR" sz="1600" i="1">
                                <a:latin typeface="Cambria Math" panose="02040503050406030204" pitchFamily="18" charset="0"/>
                                <a:cs typeface="Times New Roman" panose="02020603050405020304" pitchFamily="18" charset="0"/>
                              </a:rPr>
                            </m:ctrlPr>
                          </m:sSubPr>
                          <m:e>
                            <m:r>
                              <a:rPr lang="en-US" altLang="ko-KR" sz="1600" i="1">
                                <a:latin typeface="Cambria Math" panose="02040503050406030204" pitchFamily="18" charset="0"/>
                                <a:cs typeface="Times New Roman" panose="02020603050405020304" pitchFamily="18" charset="0"/>
                              </a:rPr>
                              <m:t>𝑥</m:t>
                            </m:r>
                          </m:e>
                          <m:sub>
                            <m:r>
                              <a:rPr lang="en-US" altLang="ko-KR" sz="1600" i="1">
                                <a:latin typeface="Cambria Math" panose="02040503050406030204" pitchFamily="18" charset="0"/>
                                <a:cs typeface="Times New Roman" panose="02020603050405020304" pitchFamily="18" charset="0"/>
                              </a:rPr>
                              <m:t>𝑡</m:t>
                            </m:r>
                          </m:sub>
                        </m:sSub>
                        <m:r>
                          <a:rPr lang="en-US" altLang="ko-KR" sz="1600" i="1">
                            <a:latin typeface="Cambria Math" panose="02040503050406030204" pitchFamily="18" charset="0"/>
                            <a:cs typeface="Times New Roman" panose="02020603050405020304" pitchFamily="18" charset="0"/>
                          </a:rPr>
                          <m:t>,</m:t>
                        </m:r>
                        <m:r>
                          <a:rPr lang="en-US" altLang="ko-KR" sz="1600" b="0" i="1" smtClean="0">
                            <a:latin typeface="Cambria Math" panose="02040503050406030204" pitchFamily="18" charset="0"/>
                            <a:cs typeface="Times New Roman" panose="02020603050405020304" pitchFamily="18" charset="0"/>
                          </a:rPr>
                          <m:t>𝑃</m:t>
                        </m:r>
                        <m:r>
                          <a:rPr lang="en-US" altLang="ko-KR" sz="1600" b="0" i="1" smtClean="0">
                            <a:latin typeface="Cambria Math" panose="02040503050406030204" pitchFamily="18" charset="0"/>
                            <a:cs typeface="Times New Roman" panose="02020603050405020304" pitchFamily="18" charset="0"/>
                          </a:rPr>
                          <m:t>,</m:t>
                        </m:r>
                        <m:r>
                          <a:rPr lang="en-US" altLang="ko-KR" sz="1600" i="1">
                            <a:latin typeface="Cambria Math" panose="02040503050406030204" pitchFamily="18" charset="0"/>
                            <a:cs typeface="Times New Roman" panose="02020603050405020304" pitchFamily="18" charset="0"/>
                          </a:rPr>
                          <m:t>𝑡</m:t>
                        </m:r>
                      </m:e>
                    </m:d>
                  </m:oMath>
                </a14:m>
                <a:r>
                  <a:rPr lang="en-US" altLang="ko-KR" sz="1600" dirty="0">
                    <a:latin typeface="Times New Roman" panose="02020603050405020304" pitchFamily="18" charset="0"/>
                    <a:cs typeface="Times New Roman" panose="02020603050405020304" pitchFamily="18" charset="0"/>
                  </a:rPr>
                  <a:t>, </a:t>
                </a:r>
                <a14:m>
                  <m:oMath xmlns:m="http://schemas.openxmlformats.org/officeDocument/2006/math">
                    <m:r>
                      <a:rPr lang="en-US" altLang="ko-KR" sz="1600" i="1">
                        <a:latin typeface="Cambria Math" panose="02040503050406030204" pitchFamily="18" charset="0"/>
                        <a:cs typeface="Times New Roman" panose="02020603050405020304" pitchFamily="18" charset="0"/>
                      </a:rPr>
                      <m:t>𝑃</m:t>
                    </m:r>
                  </m:oMath>
                </a14:m>
                <a:r>
                  <a:rPr lang="en-US" altLang="ko-KR" sz="1600" dirty="0">
                    <a:latin typeface="Times New Roman" panose="02020603050405020304" pitchFamily="18" charset="0"/>
                    <a:cs typeface="Times New Roman" panose="02020603050405020304" pitchFamily="18" charset="0"/>
                  </a:rPr>
                  <a:t> is the text prompt.</a:t>
                </a:r>
              </a:p>
            </p:txBody>
          </p:sp>
        </mc:Choice>
        <mc:Fallback>
          <p:sp>
            <p:nvSpPr>
              <p:cNvPr id="2" name="TextBox 1">
                <a:extLst>
                  <a:ext uri="{FF2B5EF4-FFF2-40B4-BE49-F238E27FC236}">
                    <a16:creationId xmlns:a16="http://schemas.microsoft.com/office/drawing/2014/main" id="{56D641F2-7B7F-7FB2-924B-DC686B6B44F8}"/>
                  </a:ext>
                </a:extLst>
              </p:cNvPr>
              <p:cNvSpPr txBox="1">
                <a:spLocks noRot="1" noChangeAspect="1" noMove="1" noResize="1" noEditPoints="1" noAdjustHandles="1" noChangeArrowheads="1" noChangeShapeType="1" noTextEdit="1"/>
              </p:cNvSpPr>
              <p:nvPr/>
            </p:nvSpPr>
            <p:spPr>
              <a:xfrm>
                <a:off x="152399" y="1250098"/>
                <a:ext cx="11887200" cy="338554"/>
              </a:xfrm>
              <a:prstGeom prst="rect">
                <a:avLst/>
              </a:prstGeom>
              <a:blipFill>
                <a:blip r:embed="rId6"/>
                <a:stretch>
                  <a:fillRect l="-205" t="-5357" b="-21429"/>
                </a:stretch>
              </a:blipFill>
            </p:spPr>
            <p:txBody>
              <a:bodyPr/>
              <a:lstStyle/>
              <a:p>
                <a:r>
                  <a:rPr lang="ko-KR" altLang="en-US">
                    <a:noFill/>
                  </a:rPr>
                  <a:t> </a:t>
                </a:r>
              </a:p>
            </p:txBody>
          </p:sp>
        </mc:Fallback>
      </mc:AlternateContent>
      <p:sp>
        <p:nvSpPr>
          <p:cNvPr id="5" name="TextBox 4">
            <a:extLst>
              <a:ext uri="{FF2B5EF4-FFF2-40B4-BE49-F238E27FC236}">
                <a16:creationId xmlns:a16="http://schemas.microsoft.com/office/drawing/2014/main" id="{B287CE13-0CDD-F497-2769-E62F15CF70C6}"/>
              </a:ext>
            </a:extLst>
          </p:cNvPr>
          <p:cNvSpPr txBox="1"/>
          <p:nvPr/>
        </p:nvSpPr>
        <p:spPr>
          <a:xfrm>
            <a:off x="152399" y="4394562"/>
            <a:ext cx="11887200" cy="1815882"/>
          </a:xfrm>
          <a:prstGeom prst="rect">
            <a:avLst/>
          </a:prstGeom>
          <a:noFill/>
        </p:spPr>
        <p:txBody>
          <a:bodyPr wrap="square" numCol="1" rtlCol="0">
            <a:spAutoFit/>
          </a:bodyPr>
          <a:lstStyle/>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The key is that fine-grained control over the generated structure can be achieved by manipulating spatial features inside the model during the generation process.</a:t>
            </a:r>
          </a:p>
          <a:p>
            <a:pPr marL="342900" indent="-342900">
              <a:buFont typeface="Arial" panose="020B0604020202020204" pitchFamily="34" charset="0"/>
              <a:buChar char="•"/>
            </a:pPr>
            <a:endParaRPr lang="en-US" altLang="ko-KR" sz="16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We can observe and empirically demonstrate that:</a:t>
            </a:r>
          </a:p>
          <a:p>
            <a:pPr marL="457200"/>
            <a:r>
              <a:rPr lang="en-US" altLang="ko-KR" sz="1600" dirty="0">
                <a:latin typeface="Times New Roman" panose="02020603050405020304" pitchFamily="18" charset="0"/>
                <a:cs typeface="Times New Roman" panose="02020603050405020304" pitchFamily="18" charset="0"/>
              </a:rPr>
              <a:t>1. spatial features extracted form intermediate decoder layers encode localized semantic information and are less affected by appearance information.</a:t>
            </a:r>
          </a:p>
          <a:p>
            <a:pPr marL="457200"/>
            <a:r>
              <a:rPr lang="en-US" altLang="ko-KR" sz="1600" dirty="0">
                <a:latin typeface="Times New Roman" panose="02020603050405020304" pitchFamily="18" charset="0"/>
                <a:cs typeface="Times New Roman" panose="02020603050405020304" pitchFamily="18" charset="0"/>
              </a:rPr>
              <a:t>2. the self-attention, representing the affinities between the spatial features, allows to retain fine layout and shape details.</a:t>
            </a:r>
          </a:p>
        </p:txBody>
      </p:sp>
    </p:spTree>
    <p:extLst>
      <p:ext uri="{BB962C8B-B14F-4D97-AF65-F5344CB8AC3E}">
        <p14:creationId xmlns:p14="http://schemas.microsoft.com/office/powerpoint/2010/main" val="4088745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cxnSp>
        <p:nvCxnSpPr>
          <p:cNvPr id="95" name="Google Shape;95;p2"/>
          <p:cNvCxnSpPr/>
          <p:nvPr/>
        </p:nvCxnSpPr>
        <p:spPr>
          <a:xfrm>
            <a:off x="152401" y="155554"/>
            <a:ext cx="11887200" cy="0"/>
          </a:xfrm>
          <a:prstGeom prst="straightConnector1">
            <a:avLst/>
          </a:prstGeom>
          <a:noFill/>
          <a:ln w="19050" cap="flat" cmpd="sng">
            <a:solidFill>
              <a:schemeClr val="dk1"/>
            </a:solidFill>
            <a:prstDash val="solid"/>
            <a:miter lim="800000"/>
            <a:headEnd type="none" w="sm" len="sm"/>
            <a:tailEnd type="none" w="sm" len="sm"/>
          </a:ln>
        </p:spPr>
      </p:cxnSp>
      <p:cxnSp>
        <p:nvCxnSpPr>
          <p:cNvPr id="96" name="Google Shape;96;p2"/>
          <p:cNvCxnSpPr/>
          <p:nvPr/>
        </p:nvCxnSpPr>
        <p:spPr>
          <a:xfrm>
            <a:off x="152401" y="6705612"/>
            <a:ext cx="11887200" cy="0"/>
          </a:xfrm>
          <a:prstGeom prst="straightConnector1">
            <a:avLst/>
          </a:prstGeom>
          <a:noFill/>
          <a:ln w="19050" cap="flat" cmpd="sng">
            <a:solidFill>
              <a:schemeClr val="dk1"/>
            </a:solidFill>
            <a:prstDash val="solid"/>
            <a:miter lim="800000"/>
            <a:headEnd type="none" w="sm" len="sm"/>
            <a:tailEnd type="none" w="sm" len="sm"/>
          </a:ln>
        </p:spPr>
      </p:cxnSp>
      <p:pic>
        <p:nvPicPr>
          <p:cNvPr id="98" name="Google Shape;98;p2"/>
          <p:cNvPicPr preferRelativeResize="0"/>
          <p:nvPr/>
        </p:nvPicPr>
        <p:blipFill rotWithShape="1">
          <a:blip r:embed="rId3">
            <a:alphaModFix/>
          </a:blip>
          <a:srcRect/>
          <a:stretch/>
        </p:blipFill>
        <p:spPr>
          <a:xfrm>
            <a:off x="9909275" y="223512"/>
            <a:ext cx="2130324" cy="583825"/>
          </a:xfrm>
          <a:prstGeom prst="rect">
            <a:avLst/>
          </a:prstGeom>
          <a:noFill/>
          <a:ln>
            <a:noFill/>
          </a:ln>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12A000EE-8776-B682-78BB-4671694B92A6}"/>
                  </a:ext>
                </a:extLst>
              </p:cNvPr>
              <p:cNvSpPr txBox="1"/>
              <p:nvPr/>
            </p:nvSpPr>
            <p:spPr>
              <a:xfrm>
                <a:off x="152399" y="1240768"/>
                <a:ext cx="11887200" cy="830997"/>
              </a:xfrm>
              <a:prstGeom prst="rect">
                <a:avLst/>
              </a:prstGeom>
              <a:noFill/>
            </p:spPr>
            <p:txBody>
              <a:bodyPr wrap="square" rtlCol="0">
                <a:spAutoFit/>
              </a:bodyPr>
              <a:lstStyle/>
              <a:p>
                <a:pPr marL="342900" indent="-342900">
                  <a:buFont typeface="Arial" panose="020B0604020202020204" pitchFamily="34" charset="0"/>
                  <a:buChar char="•"/>
                </a:pPr>
                <a:r>
                  <a:rPr lang="en-US" altLang="ko-KR" sz="1600" dirty="0">
                    <a:latin typeface="Times New Roman" panose="02020603050405020304" pitchFamily="18" charset="0"/>
                    <a:cs typeface="Times New Roman" panose="02020603050405020304" pitchFamily="18" charset="0"/>
                  </a:rPr>
                  <a:t>In text-to-image generation, descriptive text prompts specify various scene and object properties. However, they often significantly vary across generated images from the same prompt under different initial noise </a:t>
                </a:r>
                <a14:m>
                  <m:oMath xmlns:m="http://schemas.openxmlformats.org/officeDocument/2006/math">
                    <m:sSub>
                      <m:sSubPr>
                        <m:ctrlPr>
                          <a:rPr lang="en-US" altLang="ko-KR" sz="1600" i="1" smtClean="0">
                            <a:latin typeface="Cambria Math" panose="02040503050406030204" pitchFamily="18" charset="0"/>
                            <a:cs typeface="Times New Roman" panose="02020603050405020304" pitchFamily="18" charset="0"/>
                          </a:rPr>
                        </m:ctrlPr>
                      </m:sSubPr>
                      <m:e>
                        <m:r>
                          <a:rPr lang="en-US" altLang="ko-KR" sz="1600" b="0" i="1" smtClean="0">
                            <a:latin typeface="Cambria Math" panose="02040503050406030204" pitchFamily="18" charset="0"/>
                            <a:cs typeface="Times New Roman" panose="02020603050405020304" pitchFamily="18" charset="0"/>
                          </a:rPr>
                          <m:t>𝑥</m:t>
                        </m:r>
                      </m:e>
                      <m:sub>
                        <m:r>
                          <a:rPr lang="en-US" altLang="ko-KR" sz="1600" b="0" i="1" smtClean="0">
                            <a:latin typeface="Cambria Math" panose="02040503050406030204" pitchFamily="18" charset="0"/>
                            <a:cs typeface="Times New Roman" panose="02020603050405020304" pitchFamily="18" charset="0"/>
                          </a:rPr>
                          <m:t>𝑇</m:t>
                        </m:r>
                      </m:sub>
                    </m:sSub>
                  </m:oMath>
                </a14:m>
                <a:r>
                  <a:rPr lang="en-US" altLang="ko-KR" sz="1600" dirty="0">
                    <a:latin typeface="Times New Roman" panose="02020603050405020304" pitchFamily="18" charset="0"/>
                    <a:cs typeface="Times New Roman" panose="02020603050405020304" pitchFamily="18" charset="0"/>
                  </a:rPr>
                  <a:t>. → This suggests that the diffusion process itself and the resulting spatial features have a role in forming such fine-grained spatial information.</a:t>
                </a:r>
              </a:p>
            </p:txBody>
          </p:sp>
        </mc:Choice>
        <mc:Fallback xmlns="">
          <p:sp>
            <p:nvSpPr>
              <p:cNvPr id="4" name="TextBox 3">
                <a:extLst>
                  <a:ext uri="{FF2B5EF4-FFF2-40B4-BE49-F238E27FC236}">
                    <a16:creationId xmlns:a16="http://schemas.microsoft.com/office/drawing/2014/main" id="{12A000EE-8776-B682-78BB-4671694B92A6}"/>
                  </a:ext>
                </a:extLst>
              </p:cNvPr>
              <p:cNvSpPr txBox="1">
                <a:spLocks noRot="1" noChangeAspect="1" noMove="1" noResize="1" noEditPoints="1" noAdjustHandles="1" noChangeArrowheads="1" noChangeShapeType="1" noTextEdit="1"/>
              </p:cNvSpPr>
              <p:nvPr/>
            </p:nvSpPr>
            <p:spPr>
              <a:xfrm>
                <a:off x="152399" y="1240768"/>
                <a:ext cx="11887200" cy="830997"/>
              </a:xfrm>
              <a:prstGeom prst="rect">
                <a:avLst/>
              </a:prstGeom>
              <a:blipFill>
                <a:blip r:embed="rId4"/>
                <a:stretch>
                  <a:fillRect l="-205" t="-2206" b="-8824"/>
                </a:stretch>
              </a:blipFill>
            </p:spPr>
            <p:txBody>
              <a:bodyPr/>
              <a:lstStyle/>
              <a:p>
                <a:r>
                  <a:rPr lang="ko-KR" altLang="en-US">
                    <a:noFill/>
                  </a:rPr>
                  <a:t> </a:t>
                </a:r>
              </a:p>
            </p:txBody>
          </p:sp>
        </mc:Fallback>
      </mc:AlternateContent>
      <p:sp>
        <p:nvSpPr>
          <p:cNvPr id="2" name="Google Shape;97;p2">
            <a:extLst>
              <a:ext uri="{FF2B5EF4-FFF2-40B4-BE49-F238E27FC236}">
                <a16:creationId xmlns:a16="http://schemas.microsoft.com/office/drawing/2014/main" id="{2F6870FB-5203-1BEF-3F85-7C5F1E6F0114}"/>
              </a:ext>
            </a:extLst>
          </p:cNvPr>
          <p:cNvSpPr txBox="1"/>
          <p:nvPr/>
        </p:nvSpPr>
        <p:spPr>
          <a:xfrm>
            <a:off x="152400" y="231750"/>
            <a:ext cx="9490800"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800" dirty="0">
                <a:solidFill>
                  <a:srgbClr val="333333"/>
                </a:solidFill>
                <a:latin typeface="Times New Roman"/>
                <a:ea typeface="Times New Roman"/>
                <a:cs typeface="Times New Roman"/>
                <a:sym typeface="Times New Roman"/>
              </a:rPr>
              <a:t>4. Method</a:t>
            </a:r>
            <a:endParaRPr lang="en-US" altLang="ko-KR" sz="2800" dirty="0">
              <a:solidFill>
                <a:srgbClr val="333333"/>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Arial"/>
              <a:buNone/>
            </a:pPr>
            <a:r>
              <a:rPr lang="en-US" altLang="ko-KR" sz="2000" i="0" u="none" strike="noStrike" cap="none" dirty="0">
                <a:solidFill>
                  <a:srgbClr val="333333"/>
                </a:solidFill>
                <a:latin typeface="Times New Roman"/>
                <a:ea typeface="Times New Roman"/>
                <a:cs typeface="Times New Roman"/>
                <a:sym typeface="Times New Roman"/>
              </a:rPr>
              <a:t>    Spatial features.</a:t>
            </a:r>
            <a:endParaRPr sz="2000" i="0" u="none" strike="noStrike" cap="none" dirty="0">
              <a:solidFill>
                <a:srgbClr val="000000"/>
              </a:solidFill>
              <a:latin typeface="Times New Roman"/>
              <a:ea typeface="Times New Roman"/>
              <a:cs typeface="Times New Roman"/>
              <a:sym typeface="Times New Roman"/>
            </a:endParaRPr>
          </a:p>
        </p:txBody>
      </p:sp>
      <p:pic>
        <p:nvPicPr>
          <p:cNvPr id="6" name="그림 5">
            <a:extLst>
              <a:ext uri="{FF2B5EF4-FFF2-40B4-BE49-F238E27FC236}">
                <a16:creationId xmlns:a16="http://schemas.microsoft.com/office/drawing/2014/main" id="{8B9B3D3E-B356-3B6D-923D-1FE78CE1BB8A}"/>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2272160" y="2247653"/>
            <a:ext cx="7647678" cy="3936626"/>
          </a:xfrm>
          <a:prstGeom prst="rect">
            <a:avLst/>
          </a:prstGeom>
        </p:spPr>
      </p:pic>
      <p:sp>
        <p:nvSpPr>
          <p:cNvPr id="3" name="TextBox 2">
            <a:extLst>
              <a:ext uri="{FF2B5EF4-FFF2-40B4-BE49-F238E27FC236}">
                <a16:creationId xmlns:a16="http://schemas.microsoft.com/office/drawing/2014/main" id="{D4548121-9DDE-78DB-65C3-E1F519234928}"/>
              </a:ext>
            </a:extLst>
          </p:cNvPr>
          <p:cNvSpPr txBox="1"/>
          <p:nvPr/>
        </p:nvSpPr>
        <p:spPr>
          <a:xfrm>
            <a:off x="4668159" y="6191170"/>
            <a:ext cx="3015476" cy="338554"/>
          </a:xfrm>
          <a:prstGeom prst="rect">
            <a:avLst/>
          </a:prstGeom>
          <a:noFill/>
        </p:spPr>
        <p:txBody>
          <a:bodyPr wrap="square" rtlCol="0">
            <a:spAutoFit/>
          </a:bodyPr>
          <a:lstStyle/>
          <a:p>
            <a:pPr algn="ctr"/>
            <a:r>
              <a:rPr lang="en-US" altLang="ko-KR" sz="1600" dirty="0">
                <a:latin typeface="Times New Roman" panose="02020603050405020304" pitchFamily="18" charset="0"/>
                <a:cs typeface="Times New Roman" panose="02020603050405020304" pitchFamily="18" charset="0"/>
              </a:rPr>
              <a:t>&lt; Spatial features PCA&gt;</a:t>
            </a:r>
            <a:endParaRPr lang="ko-KR" alt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2025370"/>
      </p:ext>
    </p:extLst>
  </p:cSld>
  <p:clrMapOvr>
    <a:masterClrMapping/>
  </p:clrMapOvr>
</p:sld>
</file>

<file path=ppt/theme/theme1.xml><?xml version="1.0" encoding="utf-8"?>
<a:theme xmlns:a="http://schemas.openxmlformats.org/drawingml/2006/main" name="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4723</TotalTime>
  <Words>1118</Words>
  <Application>Microsoft Office PowerPoint</Application>
  <PresentationFormat>와이드스크린</PresentationFormat>
  <Paragraphs>118</Paragraphs>
  <Slides>17</Slides>
  <Notes>17</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17</vt:i4>
      </vt:variant>
    </vt:vector>
  </HeadingPairs>
  <TitlesOfParts>
    <vt:vector size="22" baseType="lpstr">
      <vt:lpstr>Arial</vt:lpstr>
      <vt:lpstr>Calibri</vt:lpstr>
      <vt:lpstr>Cambria Math</vt:lpstr>
      <vt:lpstr>Times New Roman</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김민경</dc:creator>
  <cp:lastModifiedBy>최창용</cp:lastModifiedBy>
  <cp:revision>253</cp:revision>
  <dcterms:created xsi:type="dcterms:W3CDTF">2019-10-31T04:46:14Z</dcterms:created>
  <dcterms:modified xsi:type="dcterms:W3CDTF">2023-04-18T13:36:38Z</dcterms:modified>
</cp:coreProperties>
</file>